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57" r:id="rId3"/>
    <p:sldId id="258" r:id="rId4"/>
    <p:sldId id="259" r:id="rId5"/>
    <p:sldId id="30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983"/>
    <a:srgbClr val="C8DADA"/>
    <a:srgbClr val="72BE94"/>
    <a:srgbClr val="848C94"/>
    <a:srgbClr val="179552"/>
    <a:srgbClr val="309BF4"/>
    <a:srgbClr val="70FFD9"/>
    <a:srgbClr val="87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5890"/>
  </p:normalViewPr>
  <p:slideViewPr>
    <p:cSldViewPr snapToGrid="0">
      <p:cViewPr varScale="1">
        <p:scale>
          <a:sx n="56" d="100"/>
          <a:sy n="56" d="100"/>
        </p:scale>
        <p:origin x="19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odern Love Caps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53DE9C-EE77-4276-98D4-27A9429C3EBE}"/>
              </a:ext>
            </a:extLst>
          </p:cNvPr>
          <p:cNvSpPr/>
          <p:nvPr/>
        </p:nvSpPr>
        <p:spPr>
          <a:xfrm>
            <a:off x="2057872" y="2394790"/>
            <a:ext cx="8079718" cy="2273405"/>
          </a:xfrm>
          <a:prstGeom prst="rect">
            <a:avLst/>
          </a:prstGeom>
          <a:solidFill>
            <a:srgbClr val="72B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E96E8-9BF8-45D8-B971-46942541767F}"/>
              </a:ext>
            </a:extLst>
          </p:cNvPr>
          <p:cNvSpPr txBox="1">
            <a:spLocks/>
          </p:cNvSpPr>
          <p:nvPr/>
        </p:nvSpPr>
        <p:spPr>
          <a:xfrm>
            <a:off x="2457451" y="2802772"/>
            <a:ext cx="7676677" cy="1686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Modern Love Caps"/>
                <a:cs typeface="Calibri Light"/>
              </a:rPr>
              <a:t>Vih Mentoring Program: Making the Most of VIH </a:t>
            </a:r>
            <a:endParaRPr lang="en-US" sz="6000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8" name="Picture 15" descr="Logo&#10;&#10;Description automatically generated">
            <a:extLst>
              <a:ext uri="{FF2B5EF4-FFF2-40B4-BE49-F238E27FC236}">
                <a16:creationId xmlns:a16="http://schemas.microsoft.com/office/drawing/2014/main" id="{59671785-566A-4178-8CD2-6B48FA9D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74" y="5500822"/>
            <a:ext cx="1203511" cy="11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Spring</a:t>
            </a:r>
            <a:r>
              <a:rPr spc="-220" dirty="0"/>
              <a:t> </a:t>
            </a:r>
            <a:r>
              <a:rPr lang="en-US" spc="-155" dirty="0"/>
              <a:t>Conference</a:t>
            </a:r>
            <a:endParaRPr spc="-155" dirty="0"/>
          </a:p>
        </p:txBody>
      </p:sp>
      <p:sp>
        <p:nvSpPr>
          <p:cNvPr id="3" name="object 3"/>
          <p:cNvSpPr txBox="1"/>
          <p:nvPr/>
        </p:nvSpPr>
        <p:spPr>
          <a:xfrm>
            <a:off x="1199184" y="1855156"/>
            <a:ext cx="4667250" cy="3933128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7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expect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65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75" dirty="0">
                <a:latin typeface="Grotesque" panose="020B0504020202020204" pitchFamily="34" charset="0"/>
                <a:cs typeface="Arial"/>
              </a:rPr>
              <a:t>Pre-</a:t>
            </a:r>
            <a:r>
              <a:rPr lang="en-US" sz="2800" spc="-30" dirty="0">
                <a:latin typeface="Grotesque" panose="020B0504020202020204" pitchFamily="34" charset="0"/>
                <a:cs typeface="Arial"/>
              </a:rPr>
              <a:t>Conference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assignments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65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take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you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marR="5080" indent="-342900">
              <a:lnSpc>
                <a:spcPts val="3020"/>
              </a:lnSpc>
              <a:spcBef>
                <a:spcPts val="125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55" dirty="0">
                <a:latin typeface="Grotesque" panose="020B0504020202020204" pitchFamily="34" charset="0"/>
                <a:cs typeface="Arial"/>
              </a:rPr>
              <a:t>Advice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on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making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most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of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29" dirty="0">
                <a:latin typeface="Grotesque" panose="020B0504020202020204" pitchFamily="34" charset="0"/>
                <a:cs typeface="Arial"/>
              </a:rPr>
              <a:t>VIH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75" dirty="0">
                <a:latin typeface="Grotesque" panose="020B0504020202020204" pitchFamily="34" charset="0"/>
                <a:cs typeface="Arial"/>
              </a:rPr>
              <a:t>Spring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 </a:t>
            </a:r>
            <a:r>
              <a:rPr lang="en-US" sz="2800" spc="-10" dirty="0">
                <a:latin typeface="Grotesque" panose="020B0504020202020204" pitchFamily="34" charset="0"/>
                <a:cs typeface="Arial"/>
              </a:rPr>
              <a:t>Conference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 curriculum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Grotesque" panose="020B0504020202020204" pitchFamily="34" charset="0"/>
                <a:cs typeface="Arial"/>
              </a:rPr>
              <a:t>Questions?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15052" y="1574800"/>
            <a:ext cx="5447030" cy="3708400"/>
            <a:chOff x="6172189" y="2000989"/>
            <a:chExt cx="5447030" cy="3708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189" y="2000989"/>
              <a:ext cx="5446796" cy="3707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024" y="2116835"/>
              <a:ext cx="5219700" cy="34808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73673" y="2102548"/>
              <a:ext cx="5248275" cy="3509645"/>
            </a:xfrm>
            <a:custGeom>
              <a:avLst/>
              <a:gdLst/>
              <a:ahLst/>
              <a:cxnLst/>
              <a:rect l="l" t="t" r="r" b="b"/>
              <a:pathLst>
                <a:path w="5248275" h="3509645">
                  <a:moveTo>
                    <a:pt x="0" y="3509391"/>
                  </a:moveTo>
                  <a:lnTo>
                    <a:pt x="5248275" y="3509391"/>
                  </a:lnTo>
                  <a:lnTo>
                    <a:pt x="5248275" y="0"/>
                  </a:lnTo>
                  <a:lnTo>
                    <a:pt x="0" y="0"/>
                  </a:lnTo>
                  <a:lnTo>
                    <a:pt x="0" y="350939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716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36358" y="1278627"/>
            <a:ext cx="5369560" cy="4802505"/>
            <a:chOff x="6576059" y="1969007"/>
            <a:chExt cx="5369560" cy="4802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6059" y="3491481"/>
              <a:ext cx="2525268" cy="32796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0171" y="3625595"/>
              <a:ext cx="2261616" cy="3015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5820" y="3611308"/>
              <a:ext cx="2290445" cy="3044825"/>
            </a:xfrm>
            <a:custGeom>
              <a:avLst/>
              <a:gdLst/>
              <a:ahLst/>
              <a:cxnLst/>
              <a:rect l="l" t="t" r="r" b="b"/>
              <a:pathLst>
                <a:path w="2290445" h="3044825">
                  <a:moveTo>
                    <a:pt x="0" y="3044571"/>
                  </a:moveTo>
                  <a:lnTo>
                    <a:pt x="2290191" y="3044571"/>
                  </a:lnTo>
                  <a:lnTo>
                    <a:pt x="2290191" y="0"/>
                  </a:lnTo>
                  <a:lnTo>
                    <a:pt x="0" y="0"/>
                  </a:lnTo>
                  <a:lnTo>
                    <a:pt x="0" y="304457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0539" y="1969007"/>
              <a:ext cx="3814572" cy="2915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4651" y="2103119"/>
              <a:ext cx="3550920" cy="2651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50300" y="2088768"/>
              <a:ext cx="3579495" cy="2680335"/>
            </a:xfrm>
            <a:custGeom>
              <a:avLst/>
              <a:gdLst/>
              <a:ahLst/>
              <a:cxnLst/>
              <a:rect l="l" t="t" r="r" b="b"/>
              <a:pathLst>
                <a:path w="3579495" h="2680335">
                  <a:moveTo>
                    <a:pt x="0" y="2680335"/>
                  </a:moveTo>
                  <a:lnTo>
                    <a:pt x="3579495" y="2680335"/>
                  </a:lnTo>
                  <a:lnTo>
                    <a:pt x="3579495" y="0"/>
                  </a:lnTo>
                  <a:lnTo>
                    <a:pt x="0" y="0"/>
                  </a:lnTo>
                  <a:lnTo>
                    <a:pt x="0" y="268033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International</a:t>
            </a:r>
            <a:r>
              <a:rPr spc="-220" dirty="0"/>
              <a:t> </a:t>
            </a:r>
            <a:r>
              <a:rPr spc="-280" dirty="0"/>
              <a:t>Experience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1764" y="1690688"/>
            <a:ext cx="5341620" cy="3983142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20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170" dirty="0">
                <a:latin typeface="Grotesque" panose="020B0504020202020204" pitchFamily="34" charset="0"/>
                <a:cs typeface="Arial"/>
              </a:rPr>
              <a:t>Program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80" dirty="0">
                <a:latin typeface="Grotesque" panose="020B0504020202020204" pitchFamily="34" charset="0"/>
                <a:cs typeface="Arial"/>
              </a:rPr>
              <a:t>provider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information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15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Grotesque" panose="020B0504020202020204" pitchFamily="34" charset="0"/>
                <a:cs typeface="Arial"/>
              </a:rPr>
              <a:t>Passport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15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Grotesque" panose="020B0504020202020204" pitchFamily="34" charset="0"/>
                <a:cs typeface="Arial"/>
              </a:rPr>
              <a:t>Flights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819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latin typeface="Grotesque" panose="020B0504020202020204" pitchFamily="34" charset="0"/>
                <a:cs typeface="Arial"/>
              </a:rPr>
              <a:t>Communication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while</a:t>
            </a:r>
            <a:r>
              <a:rPr sz="2800" spc="-15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abroad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ts val="3785"/>
              </a:lnSpc>
              <a:spcBef>
                <a:spcPts val="815"/>
              </a:spcBef>
              <a:buClr>
                <a:schemeClr val="tx1"/>
              </a:buClr>
              <a:buSzPct val="56250"/>
              <a:buChar char="•"/>
              <a:tabLst>
                <a:tab pos="354965" algn="l"/>
                <a:tab pos="355600" algn="l"/>
              </a:tabLst>
            </a:pPr>
            <a:r>
              <a:rPr sz="2800" spc="-140" dirty="0">
                <a:latin typeface="Grotesque" panose="020B0504020202020204" pitchFamily="34" charset="0"/>
                <a:cs typeface="Arial"/>
              </a:rPr>
              <a:t>Country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information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lvl="1" indent="-343535">
              <a:lnSpc>
                <a:spcPts val="3235"/>
              </a:lnSpc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95" dirty="0">
                <a:latin typeface="Grotesque" panose="020B0504020202020204" pitchFamily="34" charset="0"/>
                <a:cs typeface="Arial"/>
              </a:rPr>
              <a:t>Language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lvl="1" indent="-343535">
              <a:lnSpc>
                <a:spcPts val="3220"/>
              </a:lnSpc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30" dirty="0">
                <a:latin typeface="Grotesque" panose="020B0504020202020204" pitchFamily="34" charset="0"/>
                <a:cs typeface="Arial"/>
              </a:rPr>
              <a:t>Dress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812165" lvl="1" indent="-343535">
              <a:lnSpc>
                <a:spcPts val="3290"/>
              </a:lnSpc>
              <a:buClr>
                <a:schemeClr val="tx1"/>
              </a:buClr>
              <a:buSzPct val="64285"/>
              <a:buChar char="•"/>
              <a:tabLst>
                <a:tab pos="812165" algn="l"/>
                <a:tab pos="812800" algn="l"/>
              </a:tabLst>
            </a:pPr>
            <a:r>
              <a:rPr sz="2800" spc="-55" dirty="0">
                <a:latin typeface="Grotesque" panose="020B0504020202020204" pitchFamily="34" charset="0"/>
                <a:cs typeface="Arial"/>
              </a:rPr>
              <a:t>Customs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3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8" y="947652"/>
            <a:ext cx="419608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Fall</a:t>
            </a:r>
            <a:r>
              <a:rPr spc="-245" dirty="0"/>
              <a:t> </a:t>
            </a:r>
            <a:r>
              <a:rPr lang="en-US" spc="-160" dirty="0"/>
              <a:t>Conference</a:t>
            </a:r>
            <a:endParaRPr spc="-160" dirty="0"/>
          </a:p>
        </p:txBody>
      </p:sp>
      <p:sp>
        <p:nvSpPr>
          <p:cNvPr id="3" name="object 3"/>
          <p:cNvSpPr txBox="1"/>
          <p:nvPr/>
        </p:nvSpPr>
        <p:spPr>
          <a:xfrm>
            <a:off x="1199184" y="1864337"/>
            <a:ext cx="4812030" cy="4420441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" dirty="0">
                <a:latin typeface="Grotesque" panose="020B0504020202020204" pitchFamily="34" charset="0"/>
                <a:cs typeface="Arial"/>
              </a:rPr>
              <a:t>expect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ts val="3025"/>
              </a:lnSpc>
              <a:spcBef>
                <a:spcPts val="5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00" dirty="0">
                <a:latin typeface="Grotesque" panose="020B0504020202020204" pitchFamily="34" charset="0"/>
                <a:cs typeface="Arial"/>
              </a:rPr>
              <a:t>What’s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different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5" dirty="0">
                <a:latin typeface="Grotesque" panose="020B0504020202020204" pitchFamily="34" charset="0"/>
                <a:cs typeface="Arial"/>
              </a:rPr>
              <a:t>about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0" dirty="0">
                <a:latin typeface="Grotesque" panose="020B0504020202020204" pitchFamily="34" charset="0"/>
                <a:cs typeface="Arial"/>
              </a:rPr>
              <a:t>fall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>
              <a:lnSpc>
                <a:spcPts val="3025"/>
              </a:lnSpc>
              <a:buClr>
                <a:schemeClr val="tx1"/>
              </a:buClr>
            </a:pPr>
            <a:r>
              <a:rPr sz="2800" spc="-10" dirty="0">
                <a:latin typeface="Grotesque" panose="020B0504020202020204" pitchFamily="34" charset="0"/>
                <a:cs typeface="Arial"/>
              </a:rPr>
              <a:t>retreat?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75" dirty="0">
                <a:latin typeface="Grotesque" panose="020B0504020202020204" pitchFamily="34" charset="0"/>
                <a:cs typeface="Arial"/>
              </a:rPr>
              <a:t>Pre-</a:t>
            </a:r>
            <a:r>
              <a:rPr lang="en-US" sz="2800" spc="-30" dirty="0">
                <a:latin typeface="Grotesque" panose="020B0504020202020204" pitchFamily="34" charset="0"/>
                <a:cs typeface="Arial"/>
              </a:rPr>
              <a:t>conference</a:t>
            </a:r>
            <a:r>
              <a:rPr sz="2800" spc="-114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65" dirty="0">
                <a:latin typeface="Grotesque" panose="020B0504020202020204" pitchFamily="34" charset="0"/>
                <a:cs typeface="Arial"/>
              </a:rPr>
              <a:t>assignments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3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90" dirty="0">
                <a:latin typeface="Grotesque" panose="020B0504020202020204" pitchFamily="34" charset="0"/>
                <a:cs typeface="Arial"/>
              </a:rPr>
              <a:t>What</a:t>
            </a:r>
            <a:r>
              <a:rPr sz="2800" spc="-9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dirty="0">
                <a:latin typeface="Grotesque" panose="020B0504020202020204" pitchFamily="34" charset="0"/>
                <a:cs typeface="Arial"/>
              </a:rPr>
              <a:t>to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take </a:t>
            </a:r>
            <a:r>
              <a:rPr sz="2800" dirty="0">
                <a:latin typeface="Grotesque" panose="020B0504020202020204" pitchFamily="34" charset="0"/>
                <a:cs typeface="Arial"/>
              </a:rPr>
              <a:t>with</a:t>
            </a:r>
            <a:r>
              <a:rPr sz="2800" spc="-9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you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marR="5080" indent="-342900">
              <a:lnSpc>
                <a:spcPts val="2690"/>
              </a:lnSpc>
              <a:spcBef>
                <a:spcPts val="1175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155" dirty="0">
                <a:latin typeface="Grotesque" panose="020B0504020202020204" pitchFamily="34" charset="0"/>
                <a:cs typeface="Arial"/>
              </a:rPr>
              <a:t>Advice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on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making</a:t>
            </a:r>
            <a:r>
              <a:rPr sz="2800" spc="-10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35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00" dirty="0">
                <a:latin typeface="Grotesque" panose="020B0504020202020204" pitchFamily="34" charset="0"/>
                <a:cs typeface="Arial"/>
              </a:rPr>
              <a:t>most</a:t>
            </a:r>
            <a:r>
              <a:rPr sz="2800" spc="-11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5" dirty="0">
                <a:latin typeface="Grotesque" panose="020B0504020202020204" pitchFamily="34" charset="0"/>
                <a:cs typeface="Arial"/>
              </a:rPr>
              <a:t>of </a:t>
            </a:r>
            <a:r>
              <a:rPr sz="2800" spc="-40" dirty="0">
                <a:latin typeface="Grotesque" panose="020B0504020202020204" pitchFamily="34" charset="0"/>
                <a:cs typeface="Arial"/>
              </a:rPr>
              <a:t>the</a:t>
            </a:r>
            <a:r>
              <a:rPr sz="2800" spc="-130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225" dirty="0">
                <a:latin typeface="Grotesque" panose="020B0504020202020204" pitchFamily="34" charset="0"/>
                <a:cs typeface="Arial"/>
              </a:rPr>
              <a:t>VIH</a:t>
            </a:r>
            <a:r>
              <a:rPr sz="2800" spc="-13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160" dirty="0">
                <a:latin typeface="Grotesque" panose="020B0504020202020204" pitchFamily="34" charset="0"/>
                <a:cs typeface="Arial"/>
              </a:rPr>
              <a:t>Fall</a:t>
            </a:r>
            <a:r>
              <a:rPr sz="2800" spc="-125" dirty="0">
                <a:latin typeface="Grotesque" panose="020B0504020202020204" pitchFamily="34" charset="0"/>
                <a:cs typeface="Arial"/>
              </a:rPr>
              <a:t> </a:t>
            </a:r>
            <a:r>
              <a:rPr lang="en-US" sz="2800" spc="-105" dirty="0">
                <a:latin typeface="Grotesque" panose="020B0504020202020204" pitchFamily="34" charset="0"/>
                <a:cs typeface="Arial"/>
              </a:rPr>
              <a:t>Conference</a:t>
            </a:r>
            <a:r>
              <a:rPr sz="2800" spc="-145" dirty="0">
                <a:latin typeface="Grotesque" panose="020B0504020202020204" pitchFamily="34" charset="0"/>
                <a:cs typeface="Arial"/>
              </a:rPr>
              <a:t> </a:t>
            </a:r>
            <a:r>
              <a:rPr sz="2800" spc="-70" dirty="0">
                <a:latin typeface="Grotesque" panose="020B0504020202020204" pitchFamily="34" charset="0"/>
                <a:cs typeface="Arial"/>
              </a:rPr>
              <a:t>curriculum</a:t>
            </a:r>
            <a:endParaRPr sz="2800" dirty="0">
              <a:latin typeface="Grotesque" panose="020B0504020202020204" pitchFamily="34" charset="0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50"/>
              </a:spcBef>
              <a:buClr>
                <a:schemeClr val="tx1"/>
              </a:buClr>
              <a:buSzPct val="64285"/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Grotesque" panose="020B0504020202020204" pitchFamily="34" charset="0"/>
                <a:cs typeface="Arial"/>
              </a:rPr>
              <a:t>Questions?</a:t>
            </a:r>
            <a:endParaRPr sz="2800" dirty="0">
              <a:latin typeface="Grotesque" panose="020B0504020202020204" pitchFamily="34" charset="0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4956" y="2134937"/>
            <a:ext cx="5965310" cy="34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292353"/>
            <a:ext cx="901636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900"/>
              </a:lnSpc>
              <a:spcBef>
                <a:spcPts val="980"/>
              </a:spcBef>
            </a:pPr>
            <a:r>
              <a:rPr spc="-195" dirty="0"/>
              <a:t>Community</a:t>
            </a:r>
            <a:r>
              <a:rPr spc="-180" dirty="0"/>
              <a:t> </a:t>
            </a:r>
            <a:r>
              <a:rPr spc="-300" dirty="0"/>
              <a:t>Engagement</a:t>
            </a:r>
            <a:r>
              <a:rPr spc="-165" dirty="0"/>
              <a:t> </a:t>
            </a:r>
            <a:r>
              <a:rPr spc="-285" dirty="0"/>
              <a:t>Experience </a:t>
            </a:r>
            <a:r>
              <a:rPr spc="-620" dirty="0"/>
              <a:t>(CEE)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1984375"/>
            <a:ext cx="4531360" cy="23057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340"/>
              </a:spcBef>
              <a:buClr>
                <a:schemeClr val="tx1"/>
              </a:buClr>
              <a:buSzPct val="90000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Grotesque" panose="020B0504020202020204" pitchFamily="34" charset="0"/>
                <a:cs typeface="Arial"/>
              </a:rPr>
              <a:t>The CEE serves as a way for awardees to bring their cultural learnings back to their communities and share their experiences</a:t>
            </a:r>
          </a:p>
          <a:p>
            <a:pPr marL="354965" indent="-342900">
              <a:lnSpc>
                <a:spcPts val="2280"/>
              </a:lnSpc>
              <a:spcBef>
                <a:spcPts val="965"/>
              </a:spcBef>
              <a:buClr>
                <a:schemeClr val="tx1"/>
              </a:buClr>
              <a:buSzPct val="90000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Grotesque" panose="020B0504020202020204" pitchFamily="34" charset="0"/>
                <a:cs typeface="Arial"/>
              </a:rPr>
              <a:t>A group project with the other Viras</a:t>
            </a:r>
          </a:p>
          <a:p>
            <a:pPr marL="354965">
              <a:lnSpc>
                <a:spcPts val="2280"/>
              </a:lnSpc>
              <a:buClr>
                <a:schemeClr val="tx1"/>
              </a:buClr>
            </a:pPr>
            <a:r>
              <a:rPr sz="2000" dirty="0">
                <a:latin typeface="Grotesque" panose="020B0504020202020204" pitchFamily="34" charset="0"/>
                <a:cs typeface="Arial"/>
              </a:rPr>
              <a:t>from your Institution</a:t>
            </a: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Clr>
                <a:schemeClr val="tx1"/>
              </a:buClr>
              <a:buSzPct val="90000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Grotesque" panose="020B0504020202020204" pitchFamily="34" charset="0"/>
                <a:cs typeface="Arial"/>
              </a:rPr>
              <a:t>Mentor: Describe your CEE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373367" y="2010155"/>
            <a:ext cx="5041900" cy="3694429"/>
            <a:chOff x="6373367" y="2010155"/>
            <a:chExt cx="5041900" cy="36944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9567" y="2086355"/>
              <a:ext cx="4888992" cy="35417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11467" y="2048255"/>
              <a:ext cx="4965700" cy="3618229"/>
            </a:xfrm>
            <a:custGeom>
              <a:avLst/>
              <a:gdLst/>
              <a:ahLst/>
              <a:cxnLst/>
              <a:rect l="l" t="t" r="r" b="b"/>
              <a:pathLst>
                <a:path w="4965700" h="3618229">
                  <a:moveTo>
                    <a:pt x="0" y="3617976"/>
                  </a:moveTo>
                  <a:lnTo>
                    <a:pt x="4965192" y="3617976"/>
                  </a:lnTo>
                  <a:lnTo>
                    <a:pt x="4965192" y="0"/>
                  </a:lnTo>
                  <a:lnTo>
                    <a:pt x="0" y="0"/>
                  </a:lnTo>
                  <a:lnTo>
                    <a:pt x="0" y="3617976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832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Learning</a:t>
            </a:r>
            <a:r>
              <a:rPr spc="-229" dirty="0"/>
              <a:t> </a:t>
            </a:r>
            <a:r>
              <a:rPr spc="-35" dirty="0"/>
              <a:t>from</a:t>
            </a:r>
            <a:r>
              <a:rPr spc="-254" dirty="0"/>
              <a:t> </a:t>
            </a:r>
            <a:r>
              <a:rPr spc="-445" dirty="0"/>
              <a:t>Each</a:t>
            </a:r>
            <a:r>
              <a:rPr spc="-254" dirty="0"/>
              <a:t> </a:t>
            </a:r>
            <a:r>
              <a:rPr spc="-65" dirty="0"/>
              <a:t>Other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None/>
            </a:pPr>
            <a:r>
              <a:rPr dirty="0"/>
              <a:t>Mentor, please share your learnings through the VIH Program for the following:</a:t>
            </a:r>
          </a:p>
          <a:p>
            <a:pPr marL="354965" indent="-342900">
              <a:lnSpc>
                <a:spcPct val="100000"/>
              </a:lnSpc>
              <a:spcBef>
                <a:spcPts val="1205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Teamwork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Communication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Relationship Building</a:t>
            </a:r>
          </a:p>
          <a:p>
            <a:pPr marL="354965" indent="-342900">
              <a:lnSpc>
                <a:spcPct val="100000"/>
              </a:lnSpc>
              <a:spcBef>
                <a:spcPts val="1205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Confidence</a:t>
            </a:r>
          </a:p>
          <a:p>
            <a:pPr marL="354965" indent="-3429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60000"/>
              <a:buChar char="•"/>
              <a:tabLst>
                <a:tab pos="354965" algn="l"/>
                <a:tab pos="355600" algn="l"/>
              </a:tabLst>
            </a:pPr>
            <a:r>
              <a:rPr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69702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6019" y="1838834"/>
            <a:ext cx="9888855" cy="244233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 algn="ctr">
              <a:lnSpc>
                <a:spcPct val="85000"/>
              </a:lnSpc>
              <a:spcBef>
                <a:spcPts val="894"/>
              </a:spcBef>
            </a:pPr>
            <a:r>
              <a:rPr sz="4400" dirty="0">
                <a:solidFill>
                  <a:srgbClr val="252525"/>
                </a:solidFill>
              </a:rPr>
              <a:t>Remember: Everyone is nervous about the </a:t>
            </a:r>
            <a:r>
              <a:rPr lang="en-US" sz="4400" dirty="0">
                <a:solidFill>
                  <a:srgbClr val="252525"/>
                </a:solidFill>
              </a:rPr>
              <a:t>Conferences</a:t>
            </a:r>
            <a:r>
              <a:rPr sz="4400" dirty="0">
                <a:solidFill>
                  <a:srgbClr val="252525"/>
                </a:solidFill>
              </a:rPr>
              <a:t>, but use them as an opportunity to meet your fellow Viras and prepare for your time abroad.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0305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H PPT Template" id="{0FD13F99-4257-BA45-9114-31BE257D67B1}" vid="{3F1DC7CE-82BF-8440-B6CC-99BAF35E11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176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Grotesque</vt:lpstr>
      <vt:lpstr>Modern Love Caps</vt:lpstr>
      <vt:lpstr>Office Theme</vt:lpstr>
      <vt:lpstr>PowerPoint Presentation</vt:lpstr>
      <vt:lpstr>Spring Conference</vt:lpstr>
      <vt:lpstr>International Experience</vt:lpstr>
      <vt:lpstr>Fall Conference</vt:lpstr>
      <vt:lpstr>Community Engagement Experience (CEE)</vt:lpstr>
      <vt:lpstr>Learning from Each Other</vt:lpstr>
      <vt:lpstr>Remember: Everyone is nervous about the Conferences, but use them as an opportunity to meet your fellow Viras and prepare for your time abroad.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Couch, Crystal L.</dc:creator>
  <cp:lastModifiedBy>Couch, Crystal L.</cp:lastModifiedBy>
  <cp:revision>3</cp:revision>
  <dcterms:created xsi:type="dcterms:W3CDTF">2022-09-07T17:58:28Z</dcterms:created>
  <dcterms:modified xsi:type="dcterms:W3CDTF">2023-04-19T17:36:33Z</dcterms:modified>
</cp:coreProperties>
</file>