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95" r:id="rId2"/>
    <p:sldId id="304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9" r:id="rId13"/>
    <p:sldId id="30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6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/>
    <p:restoredTop sz="89859"/>
  </p:normalViewPr>
  <p:slideViewPr>
    <p:cSldViewPr snapToGrid="0">
      <p:cViewPr varScale="1">
        <p:scale>
          <a:sx n="98" d="100"/>
          <a:sy n="98" d="100"/>
        </p:scale>
        <p:origin x="20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673970101563391E-2"/>
          <c:y val="0.18658213256484152"/>
          <c:w val="0.88413762410133512"/>
          <c:h val="0.575296013070412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2016 Regional Breakdown</c:v>
                </c:pt>
              </c:strCache>
            </c:strRef>
          </c:tx>
          <c:spPr>
            <a:solidFill>
              <a:srgbClr val="216983">
                <a:alpha val="7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1925139792308571E-3"/>
                  <c:y val="7.4617531598175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91-1549-AA9C-CC1D560B1810}"/>
                </c:ext>
              </c:extLst>
            </c:dLbl>
            <c:dLbl>
              <c:idx val="1"/>
              <c:layout>
                <c:manualLayout>
                  <c:x val="-2.8985507246376812E-3"/>
                  <c:y val="5.4407769633983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91-1549-AA9C-CC1D560B1810}"/>
                </c:ext>
              </c:extLst>
            </c:dLbl>
            <c:dLbl>
              <c:idx val="2"/>
              <c:layout>
                <c:manualLayout>
                  <c:x val="-7.3239758073719045E-3"/>
                  <c:y val="6.0289636706074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591-1549-AA9C-CC1D560B1810}"/>
                </c:ext>
              </c:extLst>
            </c:dLbl>
            <c:dLbl>
              <c:idx val="3"/>
              <c:layout>
                <c:manualLayout>
                  <c:x val="7.7598995777701694E-5"/>
                  <c:y val="6.5654314824479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91-1549-AA9C-CC1D560B1810}"/>
                </c:ext>
              </c:extLst>
            </c:dLbl>
            <c:dLbl>
              <c:idx val="4"/>
              <c:layout>
                <c:manualLayout>
                  <c:x val="-1.4880748602077976E-3"/>
                  <c:y val="5.9255077265197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591-1549-AA9C-CC1D560B1810}"/>
                </c:ext>
              </c:extLst>
            </c:dLbl>
            <c:dLbl>
              <c:idx val="5"/>
              <c:layout>
                <c:manualLayout>
                  <c:x val="-1.0627896549303646E-16"/>
                  <c:y val="5.9942363112391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591-1549-AA9C-CC1D560B18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Latin America</c:v>
                </c:pt>
                <c:pt idx="1">
                  <c:v>MENA/Africa</c:v>
                </c:pt>
                <c:pt idx="2">
                  <c:v>Asia</c:v>
                </c:pt>
                <c:pt idx="3">
                  <c:v>Oceania</c:v>
                </c:pt>
                <c:pt idx="4">
                  <c:v>Eastern Europe/Nordic States</c:v>
                </c:pt>
                <c:pt idx="5">
                  <c:v>Western Europe</c:v>
                </c:pt>
              </c:strCache>
            </c:strRef>
          </c:cat>
          <c:val>
            <c:numRef>
              <c:f>Sheet1!$B$2:$B$7</c:f>
              <c:numCache>
                <c:formatCode>0.00%</c:formatCode>
                <c:ptCount val="6"/>
                <c:pt idx="0">
                  <c:v>0.14599999999999999</c:v>
                </c:pt>
                <c:pt idx="1">
                  <c:v>0.25</c:v>
                </c:pt>
                <c:pt idx="2">
                  <c:v>0.14599999999999999</c:v>
                </c:pt>
                <c:pt idx="3">
                  <c:v>4.2000000000000003E-2</c:v>
                </c:pt>
                <c:pt idx="4">
                  <c:v>0.187</c:v>
                </c:pt>
                <c:pt idx="5">
                  <c:v>0.22900000000000001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591-1549-AA9C-CC1D560B18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675399040"/>
        <c:axId val="675411552"/>
      </c:barChart>
      <c:catAx>
        <c:axId val="675399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411552"/>
        <c:crosses val="autoZero"/>
        <c:auto val="1"/>
        <c:lblAlgn val="ctr"/>
        <c:lblOffset val="100"/>
        <c:noMultiLvlLbl val="0"/>
      </c:catAx>
      <c:valAx>
        <c:axId val="675411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399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B378C-67B4-884C-9FBB-A81877376D7D}" type="datetimeFigureOut">
              <a:rPr lang="en-US" smtClean="0"/>
              <a:t>2/9/23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11F49-3E2F-2A40-B4F3-122340A22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72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AutoNum type="arabicPeriod"/>
            </a:pPr>
            <a:r>
              <a:rPr lang="en-US" dirty="0"/>
              <a:t>Introduce Vira Heinz. </a:t>
            </a:r>
          </a:p>
          <a:p>
            <a:pPr lvl="1">
              <a:buAutoNum type="arabicPeriod"/>
            </a:pPr>
            <a:r>
              <a:rPr lang="en-US" dirty="0"/>
              <a:t>She was inspired by the impact of her travels through Europe </a:t>
            </a:r>
          </a:p>
          <a:p>
            <a:pPr lvl="1">
              <a:buAutoNum type="arabicPeriod"/>
            </a:pPr>
            <a:r>
              <a:rPr lang="en-US" dirty="0"/>
              <a:t>Wanted to provide others with the opportunity to </a:t>
            </a:r>
            <a:r>
              <a:rPr lang="en-US"/>
              <a:t>study aboard </a:t>
            </a:r>
            <a:endParaRPr lang="en-US" dirty="0"/>
          </a:p>
          <a:p>
            <a:pPr lvl="1">
              <a:buAutoNum type="arabicPeriod"/>
            </a:pPr>
            <a:r>
              <a:rPr lang="en-US" dirty="0"/>
              <a:t>She began providing a scholarship to young women in Pittsburgh </a:t>
            </a:r>
          </a:p>
          <a:p>
            <a:pPr lvl="1">
              <a:buAutoNum type="arabicPeriod"/>
            </a:pPr>
            <a:r>
              <a:rPr lang="en-US" dirty="0"/>
              <a:t>The program has since developed and now incorporates aspects of leadership development and community engagement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11F49-3E2F-2A40-B4F3-122340A22D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73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11F49-3E2F-2A40-B4F3-122340A22D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04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11F49-3E2F-2A40-B4F3-122340A22D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9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11F49-3E2F-2A40-B4F3-122340A22D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58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Introduce self and connection with program and a general overview of the program </a:t>
            </a:r>
          </a:p>
          <a:p>
            <a:r>
              <a:rPr lang="en-US" b="1" dirty="0"/>
              <a:t>- 14 institutions across PA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11F49-3E2F-2A40-B4F3-122340A22D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69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11F49-3E2F-2A40-B4F3-122340A22D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22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11F49-3E2F-2A40-B4F3-122340A22D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69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11F49-3E2F-2A40-B4F3-122340A22D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15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11F49-3E2F-2A40-B4F3-122340A22D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68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AutoNum type="arabicPeriod"/>
            </a:pPr>
            <a:r>
              <a:rPr lang="en-US" dirty="0"/>
              <a:t>Purpose and format </a:t>
            </a:r>
          </a:p>
          <a:p>
            <a:pPr>
              <a:buAutoNum type="arabicPeriod"/>
            </a:pPr>
            <a:r>
              <a:rPr lang="en-US" dirty="0"/>
              <a:t>Opportunity to capitalize on newfound passions and knowledge they gained from international experience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11F49-3E2F-2A40-B4F3-122340A22D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42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11F49-3E2F-2A40-B4F3-122340A22D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30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11F49-3E2F-2A40-B4F3-122340A22D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97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9A35B-7B69-3B21-76A2-544D524774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3F22C5-B6F1-CCCD-E114-273B6EDDB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CF4E7-FC1D-1653-F7A0-74FDF19BE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FD67-565C-C749-977E-1B2C8F3DA6ED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8FD7-9939-1FCA-6551-A333C6ACD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5BE74-35E4-FD67-C7E3-C06124675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293D-3843-FC40-84AC-DBE71CB1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67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ACC04-92DB-3C59-DF6C-2B8FF6D21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311E03-F7F3-E422-4C09-4884C4A4C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83708-5832-7DFB-CEC1-426BE125E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FD67-565C-C749-977E-1B2C8F3DA6ED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EBC20-30FA-59A1-7E25-5FCBFD8EE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47E82-0E63-E627-0767-26ECB973A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293D-3843-FC40-84AC-DBE71CB1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77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9AA311-FC93-96AE-54C1-518949507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0D6A41-8C4F-B9D6-B864-86C7555CA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1CDD8-CAE3-4F20-027B-68E3D8D99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FD67-565C-C749-977E-1B2C8F3DA6ED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E26AF-AC1B-5499-73B5-C9E0DA0F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E77AB-7078-F723-310A-3502A0459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293D-3843-FC40-84AC-DBE71CB1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8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A1221-1C33-6C9F-8ACE-A44E8967B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CCCBB-05DE-B091-C82F-F3252B91D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02477-24E6-3BCD-2FFD-EC9859BDE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FD67-565C-C749-977E-1B2C8F3DA6ED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09340-5885-EB55-A704-ED9FA8E6A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67DDB-1BEF-7A0F-0FF4-3C5DD58A3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293D-3843-FC40-84AC-DBE71CB1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24E4D-0A80-5DA7-F74B-8B76A4577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58F9E-15C8-378B-DEC3-7471DFEDD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4024D-34CA-6C62-08ED-DAE07811D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FD67-565C-C749-977E-1B2C8F3DA6ED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1A3C1-C63C-4FE1-1A47-195EF7E60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F49E6-328C-C4CD-2480-8F8C12024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293D-3843-FC40-84AC-DBE71CB1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1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BB88-DDEC-63E3-9E07-DB5C78626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ADC7C-31CF-0D6F-F64D-BC60AD37C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BD4B8-7F9D-ECFD-FFC3-C15FA6B86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C19200-5E72-A871-95A8-6A55BC15D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FD67-565C-C749-977E-1B2C8F3DA6ED}" type="datetimeFigureOut">
              <a:rPr lang="en-US" smtClean="0"/>
              <a:t>2/9/23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950146-3265-CE11-6EB0-93C60C87A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304B76-4D84-1A3A-CD47-F56DE471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293D-3843-FC40-84AC-DBE71CB1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52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F5BF9-9A06-38C1-60D9-C5012D9A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C81D2-9118-9F87-F952-A5B3BBD6F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D6A94-7985-3EC3-8CE3-EC1806142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82A475-E4F7-DA4E-49AE-BA6E90BAE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B34199-F185-EC4F-2008-B9944528C6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24CABE-57AE-1873-ABC2-4295A65E8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FD67-565C-C749-977E-1B2C8F3DA6ED}" type="datetimeFigureOut">
              <a:rPr lang="en-US" smtClean="0"/>
              <a:t>2/9/23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E1B8B1-4BAD-8E64-5534-FD9435108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3E3544-22D5-7AEA-DB42-C72B83352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293D-3843-FC40-84AC-DBE71CB1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57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3CCEB-9B95-29F7-C0EB-16EAD6EBE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E6E98A-B45C-6A08-091A-F4D556545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FD67-565C-C749-977E-1B2C8F3DA6ED}" type="datetimeFigureOut">
              <a:rPr lang="en-US" smtClean="0"/>
              <a:t>2/9/23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00882F-9829-CC4C-B9D9-6A77B3127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13D450-4934-EC26-941E-B3C9D8C7A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293D-3843-FC40-84AC-DBE71CB1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12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4E595C-4FB8-42FC-E689-BC4D10235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FD67-565C-C749-977E-1B2C8F3DA6ED}" type="datetimeFigureOut">
              <a:rPr lang="en-US" smtClean="0"/>
              <a:t>2/9/23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78B5F3-CEB3-CD76-B540-75B7B2DB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D2C57-EB2A-5F96-6791-AFA8C5397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293D-3843-FC40-84AC-DBE71CB1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02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C1E92-AD0A-6511-1512-B8990B5B6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65C9F-0F2A-7372-DD3D-042413AA8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100E75-374A-4BA7-DAD2-9758C9DDF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0BE80C-8B45-017B-C8C8-FBDFCD85A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FD67-565C-C749-977E-1B2C8F3DA6ED}" type="datetimeFigureOut">
              <a:rPr lang="en-US" smtClean="0"/>
              <a:t>2/9/23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22870-B7B6-6E1A-273E-6865241BB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E9D52-3370-50E9-4D87-54C7B306C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293D-3843-FC40-84AC-DBE71CB1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82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671FF-8C8B-D925-925E-DA8AB1967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CC8E65-C932-0788-C425-ECBE40025C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C15ED-A298-1E0D-78C4-B99C165C8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6FFEE-75B1-7CAE-49F6-7773FA0F2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FD67-565C-C749-977E-1B2C8F3DA6ED}" type="datetimeFigureOut">
              <a:rPr lang="en-US" smtClean="0"/>
              <a:t>2/9/23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2F2E79-5F69-39FF-E7AF-376C9D0F2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E2BD3B-C029-0CC0-8202-D86D919B6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293D-3843-FC40-84AC-DBE71CB1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5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652A10-0B8C-F95B-508F-8D7AF3C37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351D7-A621-80E0-B697-AEB1E2F98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61677-2F97-7552-9C42-5241646E2C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EFD67-565C-C749-977E-1B2C8F3DA6ED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5ABA9-C03D-FED9-D70C-3BB6AE269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658A1-96E2-522F-DF67-13BB59E19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293D-3843-FC40-84AC-DBE71CB1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8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hyperlink" Target="mailto:sewst29@pitt.ed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3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53DE9C-EE77-4276-98D4-27A9429C3EBE}"/>
              </a:ext>
            </a:extLst>
          </p:cNvPr>
          <p:cNvSpPr/>
          <p:nvPr/>
        </p:nvSpPr>
        <p:spPr>
          <a:xfrm>
            <a:off x="2057872" y="2394790"/>
            <a:ext cx="8079718" cy="2273405"/>
          </a:xfrm>
          <a:prstGeom prst="rect">
            <a:avLst/>
          </a:prstGeom>
          <a:solidFill>
            <a:srgbClr val="0669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3E96E8-9BF8-45D8-B971-46942541767F}"/>
              </a:ext>
            </a:extLst>
          </p:cNvPr>
          <p:cNvSpPr txBox="1">
            <a:spLocks/>
          </p:cNvSpPr>
          <p:nvPr/>
        </p:nvSpPr>
        <p:spPr>
          <a:xfrm>
            <a:off x="1541929" y="2394790"/>
            <a:ext cx="9266145" cy="2471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Modern Love Caps"/>
                <a:cs typeface="Calibri Light"/>
              </a:rPr>
              <a:t>VIH Program for Women &amp; Gender Minority Global Leaders </a:t>
            </a:r>
            <a:endParaRPr lang="en-US" sz="4800" dirty="0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8" name="Picture 15" descr="Logo&#10;&#10;Description automatically generated">
            <a:extLst>
              <a:ext uri="{FF2B5EF4-FFF2-40B4-BE49-F238E27FC236}">
                <a16:creationId xmlns:a16="http://schemas.microsoft.com/office/drawing/2014/main" id="{59671785-566A-4178-8CD2-6B48FA9D3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8074" y="5500822"/>
            <a:ext cx="1203511" cy="116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33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D012F-B9BC-4857-A309-C448318F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Modern Love Caps"/>
              </a:rPr>
              <a:t>Application Profile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E4D00-C57A-F5EA-465A-E8DEE3F0E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159" y="1690688"/>
            <a:ext cx="6058766" cy="4802186"/>
          </a:xfrm>
        </p:spPr>
        <p:txBody>
          <a:bodyPr>
            <a:norm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u="sng" dirty="0">
                <a:latin typeface="Grotesque" panose="020B0504020202020204" pitchFamily="34" charset="0"/>
                <a:cs typeface="Calibri" panose="020F0502020204030204" pitchFamily="34" charset="0"/>
              </a:rPr>
              <a:t>No</a:t>
            </a:r>
            <a:r>
              <a:rPr lang="en-US" sz="3200" dirty="0">
                <a:latin typeface="Grotesque" panose="020B0504020202020204" pitchFamily="34" charset="0"/>
                <a:cs typeface="Calibri" panose="020F0502020204030204" pitchFamily="34" charset="0"/>
              </a:rPr>
              <a:t> previous international experience</a:t>
            </a:r>
            <a:endParaRPr lang="en-US" sz="2800" dirty="0">
              <a:latin typeface="Grotesque" panose="020B050402020202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latin typeface="Grotesque" panose="020B0504020202020204" pitchFamily="34" charset="0"/>
                <a:cs typeface="Calibri" panose="020F0502020204030204" pitchFamily="34" charset="0"/>
              </a:rPr>
              <a:t>Sophomore or Junior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latin typeface="Grotesque" panose="020B0504020202020204" pitchFamily="34" charset="0"/>
                <a:cs typeface="Calibri" panose="020F0502020204030204" pitchFamily="34" charset="0"/>
              </a:rPr>
              <a:t>Emphasis on increasing diversity</a:t>
            </a:r>
          </a:p>
          <a:p>
            <a:pPr marL="457200" indent="-457200" algn="ctr">
              <a:buFontTx/>
              <a:buChar char="-"/>
            </a:pPr>
            <a:endParaRPr lang="en-US" sz="2800" dirty="0">
              <a:latin typeface="Grotesque"/>
            </a:endParaRPr>
          </a:p>
          <a:p>
            <a:pPr marL="457200" indent="-457200" algn="ctr">
              <a:buFontTx/>
              <a:buChar char="-"/>
            </a:pPr>
            <a:endParaRPr lang="en-US" sz="2800" dirty="0">
              <a:latin typeface="Grotesq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77A9F-4B33-552F-AC2F-93994152B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925" y="2194180"/>
            <a:ext cx="5704332" cy="31094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0C8C17-DB94-58A0-8910-55540D498A5F}"/>
              </a:ext>
            </a:extLst>
          </p:cNvPr>
          <p:cNvSpPr txBox="1"/>
          <p:nvPr/>
        </p:nvSpPr>
        <p:spPr>
          <a:xfrm>
            <a:off x="1227909" y="2599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39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D012F-B9BC-4857-A309-C448318F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Modern Love Caps"/>
              </a:rPr>
              <a:t>Regional Breakdown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A917E24-740D-C3B2-0C50-DB9C12284F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3685050"/>
              </p:ext>
            </p:extLst>
          </p:nvPr>
        </p:nvGraphicFramePr>
        <p:xfrm>
          <a:off x="1651960" y="1411707"/>
          <a:ext cx="8763000" cy="5037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03138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D012F-B9BC-4857-A309-C448318F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Modern Love Caps"/>
              </a:rPr>
              <a:t>Contact Information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E4D00-C57A-F5EA-465A-E8DEE3F0E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3188" y="1486807"/>
            <a:ext cx="7883484" cy="4802186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rotesque"/>
                <a:cs typeface="Calibri"/>
              </a:rPr>
              <a:t>Dr. Sarah Wagner, VIH Director </a:t>
            </a:r>
          </a:p>
          <a:p>
            <a:r>
              <a:rPr lang="en-US" sz="3200" dirty="0">
                <a:latin typeface="Grotesque"/>
                <a:cs typeface="Calibri"/>
                <a:hlinkClick r:id="rId4"/>
              </a:rPr>
              <a:t>sewst29@pitt.edu</a:t>
            </a:r>
            <a:r>
              <a:rPr lang="en-US" sz="3200" dirty="0">
                <a:latin typeface="Grotesque"/>
                <a:cs typeface="Calibri"/>
              </a:rPr>
              <a:t> </a:t>
            </a:r>
          </a:p>
          <a:p>
            <a:endParaRPr lang="en-US" sz="3200" dirty="0">
              <a:latin typeface="Grotesque"/>
              <a:cs typeface="Calibri"/>
            </a:endParaRPr>
          </a:p>
          <a:p>
            <a:r>
              <a:rPr lang="en-US" sz="3200" dirty="0" err="1">
                <a:latin typeface="Grotesque"/>
                <a:cs typeface="Calibri"/>
              </a:rPr>
              <a:t>viraheinz.pitt.edu</a:t>
            </a:r>
            <a:r>
              <a:rPr lang="en-US" sz="3200" dirty="0">
                <a:latin typeface="Grotesque"/>
                <a:cs typeface="Calibri"/>
              </a:rPr>
              <a:t> | @_</a:t>
            </a:r>
            <a:r>
              <a:rPr lang="en-US" sz="3200" dirty="0" err="1">
                <a:latin typeface="Grotesque"/>
                <a:cs typeface="Calibri"/>
              </a:rPr>
              <a:t>vihprogram</a:t>
            </a:r>
            <a:endParaRPr lang="en-US" sz="2800" dirty="0">
              <a:latin typeface="Grotesque"/>
            </a:endParaRPr>
          </a:p>
          <a:p>
            <a:pPr marL="457200" indent="-457200" algn="ctr">
              <a:buFontTx/>
              <a:buChar char="-"/>
            </a:pPr>
            <a:endParaRPr lang="en-US" sz="2800" dirty="0">
              <a:latin typeface="Grotesque"/>
            </a:endParaRPr>
          </a:p>
          <a:p>
            <a:pPr marL="457200" indent="-457200" algn="ctr">
              <a:buFontTx/>
              <a:buChar char="-"/>
            </a:pPr>
            <a:endParaRPr lang="en-US" sz="2800" dirty="0">
              <a:latin typeface="Grotesque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6418E70-DCAF-2EAD-EBE4-E6DB2AF46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57" y="1486807"/>
            <a:ext cx="39878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44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5" descr="Logo&#10;&#10;Description automatically generated">
            <a:extLst>
              <a:ext uri="{FF2B5EF4-FFF2-40B4-BE49-F238E27FC236}">
                <a16:creationId xmlns:a16="http://schemas.microsoft.com/office/drawing/2014/main" id="{59671785-566A-4178-8CD2-6B48FA9D3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8074" y="5500822"/>
            <a:ext cx="1203511" cy="11606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A9AFCA-551A-4506-98BF-8F17A271BC50}"/>
              </a:ext>
            </a:extLst>
          </p:cNvPr>
          <p:cNvSpPr/>
          <p:nvPr/>
        </p:nvSpPr>
        <p:spPr>
          <a:xfrm>
            <a:off x="489554" y="1471747"/>
            <a:ext cx="11212892" cy="40290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E64922-3F22-48CE-85E7-E247F6917E2B}"/>
              </a:ext>
            </a:extLst>
          </p:cNvPr>
          <p:cNvSpPr txBox="1">
            <a:spLocks/>
          </p:cNvSpPr>
          <p:nvPr/>
        </p:nvSpPr>
        <p:spPr>
          <a:xfrm>
            <a:off x="588536" y="2780692"/>
            <a:ext cx="11268479" cy="9622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066983"/>
                </a:solidFill>
                <a:latin typeface="Modern Love Caps"/>
                <a:cs typeface="Calibri Light"/>
              </a:rPr>
              <a:t>Questions? </a:t>
            </a:r>
            <a:endParaRPr lang="en-US" sz="7200" dirty="0">
              <a:cs typeface="Calibri 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7CD739-5D73-4171-96A9-688E2EE36AC8}"/>
              </a:ext>
            </a:extLst>
          </p:cNvPr>
          <p:cNvSpPr txBox="1"/>
          <p:nvPr/>
        </p:nvSpPr>
        <p:spPr>
          <a:xfrm>
            <a:off x="3653624" y="4077308"/>
            <a:ext cx="48847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i="1" dirty="0">
                <a:solidFill>
                  <a:srgbClr val="179552"/>
                </a:solidFill>
                <a:latin typeface="Grotesque Light"/>
                <a:cs typeface="Calibri"/>
              </a:rPr>
              <a:t>Thank you!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36976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D012F-B9BC-4857-A309-C448318F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Modern Love Caps"/>
                <a:cs typeface="Calibri Light"/>
              </a:rPr>
              <a:t>A role Model for women </a:t>
            </a:r>
            <a:endParaRPr lang="en-US" dirty="0">
              <a:solidFill>
                <a:schemeClr val="bg1"/>
              </a:solidFill>
              <a:latin typeface="Modern Love Cap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C0720-8B74-48D1-A947-D0ADD9F3D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6509" y="5322434"/>
            <a:ext cx="8340436" cy="82391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Grotesque"/>
                <a:cs typeface="Calibri"/>
              </a:rPr>
              <a:t>The transformational impact of foreign travel </a:t>
            </a:r>
            <a:endParaRPr lang="en-US" sz="2800" dirty="0">
              <a:latin typeface="Grotesque"/>
            </a:endParaRPr>
          </a:p>
        </p:txBody>
      </p:sp>
      <p:pic>
        <p:nvPicPr>
          <p:cNvPr id="13" name="Picture 12" descr="A black and white photo of Vira Heinz in a dark long coat and older fashioned brimmed hat  on a steam boat ">
            <a:extLst>
              <a:ext uri="{FF2B5EF4-FFF2-40B4-BE49-F238E27FC236}">
                <a16:creationId xmlns:a16="http://schemas.microsoft.com/office/drawing/2014/main" id="{F18F534E-EE88-A6D0-3AEB-477E1BE13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161819" y="1555696"/>
            <a:ext cx="3348336" cy="3545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black and white photo of Vira Heinz sitting in a suit dress with a light color hat ">
            <a:extLst>
              <a:ext uri="{FF2B5EF4-FFF2-40B4-BE49-F238E27FC236}">
                <a16:creationId xmlns:a16="http://schemas.microsoft.com/office/drawing/2014/main" id="{F60C6DF8-E8C7-8FCD-EB24-1A7460CD9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5330">
            <a:off x="5669831" y="2076675"/>
            <a:ext cx="3515426" cy="32028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333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D012F-B9BC-4857-A309-C448318F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Modern Love Caps" pitchFamily="82" charset="0"/>
              </a:rPr>
              <a:t>Participating Institutions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228FD-1A44-C259-2242-E4D6730F2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8400" y="1371600"/>
            <a:ext cx="5256212" cy="4724399"/>
          </a:xfrm>
        </p:spPr>
        <p:txBody>
          <a:bodyPr>
            <a:normAutofit/>
          </a:bodyPr>
          <a:lstStyle/>
          <a:p>
            <a:pPr marL="685800" indent="-342900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Duquesne</a:t>
            </a:r>
          </a:p>
          <a:p>
            <a:pPr marL="685800" indent="-342900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Pitt-Oakland</a:t>
            </a:r>
          </a:p>
          <a:p>
            <a:pPr marL="685800" indent="-342900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Pitt-Bradford</a:t>
            </a:r>
          </a:p>
          <a:p>
            <a:pPr marL="685800" indent="-342900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Pitt-Greensburg</a:t>
            </a:r>
          </a:p>
          <a:p>
            <a:pPr marL="685800" indent="-342900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Pitt-Johnstown</a:t>
            </a:r>
          </a:p>
          <a:p>
            <a:pPr marL="685800" indent="-342900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Washington &amp; Jefferson</a:t>
            </a:r>
          </a:p>
          <a:p>
            <a:pPr marL="342900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39FEFBC-4ED9-E3F3-0049-050EAB8A458A}"/>
              </a:ext>
            </a:extLst>
          </p:cNvPr>
          <p:cNvSpPr txBox="1">
            <a:spLocks/>
          </p:cNvSpPr>
          <p:nvPr/>
        </p:nvSpPr>
        <p:spPr>
          <a:xfrm>
            <a:off x="992188" y="1833562"/>
            <a:ext cx="5256212" cy="4262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lnSpc>
                <a:spcPct val="80000"/>
              </a:lnSpc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Waynesburg</a:t>
            </a:r>
          </a:p>
          <a:p>
            <a:pPr marL="742950" indent="-742950">
              <a:lnSpc>
                <a:spcPct val="80000"/>
              </a:lnSpc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Lincoln</a:t>
            </a:r>
          </a:p>
          <a:p>
            <a:pPr marL="742950" indent="-742950">
              <a:lnSpc>
                <a:spcPct val="80000"/>
              </a:lnSpc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Robert Morris</a:t>
            </a:r>
          </a:p>
          <a:p>
            <a:pPr marL="742950" indent="-742950">
              <a:lnSpc>
                <a:spcPct val="80000"/>
              </a:lnSpc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Thiel</a:t>
            </a:r>
          </a:p>
          <a:p>
            <a:pPr marL="742950" indent="-742950">
              <a:lnSpc>
                <a:spcPct val="80000"/>
              </a:lnSpc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Temple</a:t>
            </a:r>
          </a:p>
          <a:p>
            <a:pPr marL="742950" indent="-742950">
              <a:lnSpc>
                <a:spcPct val="80000"/>
              </a:lnSpc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Arcadia</a:t>
            </a:r>
          </a:p>
          <a:p>
            <a:pPr marL="742950" indent="-742950">
              <a:lnSpc>
                <a:spcPct val="80000"/>
              </a:lnSpc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Chatham</a:t>
            </a:r>
          </a:p>
          <a:p>
            <a:pPr marL="742950" indent="-742950">
              <a:lnSpc>
                <a:spcPct val="80000"/>
              </a:lnSpc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Carlow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899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D012F-B9BC-4857-A309-C448318F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Modern Love Caps"/>
              </a:rPr>
              <a:t>Mission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483644-69F9-C847-7EFB-8025DA965B7C}"/>
              </a:ext>
            </a:extLst>
          </p:cNvPr>
          <p:cNvSpPr txBox="1"/>
          <p:nvPr/>
        </p:nvSpPr>
        <p:spPr>
          <a:xfrm>
            <a:off x="475593" y="2274838"/>
            <a:ext cx="112408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u="none" strike="noStrike" dirty="0">
                <a:solidFill>
                  <a:srgbClr val="333333"/>
                </a:solidFill>
                <a:effectLst/>
                <a:latin typeface="Grotesque" panose="020B0504020202020204" pitchFamily="34" charset="0"/>
              </a:rPr>
              <a:t>The mission of the VIH Program is to develop and encourage a passion for life-long learning and civic engagement for first-time, women, non-binary, and transgender travelers</a:t>
            </a:r>
            <a:r>
              <a:rPr lang="en-US" sz="3600" b="0" i="0" u="none" strike="noStrike" dirty="0">
                <a:solidFill>
                  <a:srgbClr val="333333"/>
                </a:solidFill>
                <a:effectLst/>
                <a:latin typeface="Grotesque" panose="020B0504020202020204" pitchFamily="34" charset="0"/>
              </a:rPr>
              <a:t>. </a:t>
            </a:r>
            <a:endParaRPr lang="en-US" sz="3600" dirty="0">
              <a:latin typeface="Grotesque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9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D012F-B9BC-4857-A309-C448318F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Modern Love Caps"/>
              </a:rPr>
              <a:t>Pre-Departure Conference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228FD-1A44-C259-2242-E4D6730F2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690688"/>
            <a:ext cx="6543675" cy="440055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latin typeface="Grotesque" panose="020B0504020202020204" pitchFamily="34" charset="0"/>
                <a:cs typeface="Calibri" panose="020F0502020204030204" pitchFamily="34" charset="0"/>
              </a:rPr>
              <a:t>Cultural Simulations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600" dirty="0">
              <a:latin typeface="Grotesque" panose="020B050402020202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latin typeface="Grotesque" panose="020B0504020202020204" pitchFamily="34" charset="0"/>
                <a:cs typeface="Calibri" panose="020F0502020204030204" pitchFamily="34" charset="0"/>
              </a:rPr>
              <a:t>Cultural Activities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600" dirty="0">
              <a:latin typeface="Grotesque" panose="020B050402020202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latin typeface="Grotesque" panose="020B0504020202020204" pitchFamily="34" charset="0"/>
                <a:cs typeface="Calibri" panose="020F0502020204030204" pitchFamily="34" charset="0"/>
              </a:rPr>
              <a:t>Roundtable Discussions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600" dirty="0">
              <a:latin typeface="Grotesque" panose="020B05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302AE7-93A1-54D0-99DB-7E282CA36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2223855"/>
            <a:ext cx="5096791" cy="339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85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D012F-B9BC-4857-A309-C448318F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Modern Love Caps"/>
              </a:rPr>
              <a:t>Global Experience and Experience report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228FD-1A44-C259-2242-E4D6730F2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16137"/>
            <a:ext cx="5646737" cy="4376738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en-US" sz="3600" dirty="0">
                <a:latin typeface="Grotesque" panose="020B0504020202020204" pitchFamily="34" charset="0"/>
              </a:rPr>
              <a:t>Short Answer Questions </a:t>
            </a:r>
          </a:p>
          <a:p>
            <a:pPr marL="457200" indent="-457200">
              <a:buFontTx/>
              <a:buChar char="-"/>
            </a:pPr>
            <a:endParaRPr lang="en-US" sz="3600" dirty="0">
              <a:latin typeface="Grotesque" panose="020B05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600" dirty="0">
                <a:latin typeface="Grotesque" panose="020B0504020202020204" pitchFamily="34" charset="0"/>
              </a:rPr>
              <a:t>Budget </a:t>
            </a:r>
          </a:p>
          <a:p>
            <a:pPr marL="457200" indent="-457200">
              <a:buFontTx/>
              <a:buChar char="-"/>
            </a:pPr>
            <a:endParaRPr lang="en-US" sz="3600" dirty="0">
              <a:latin typeface="Grotesque" panose="020B05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600" dirty="0">
                <a:latin typeface="Grotesque" panose="020B0504020202020204" pitchFamily="34" charset="0"/>
              </a:rPr>
              <a:t>Photos </a:t>
            </a:r>
          </a:p>
          <a:p>
            <a:pPr marL="457200" indent="-457200">
              <a:buFontTx/>
              <a:buChar char="-"/>
            </a:pPr>
            <a:endParaRPr lang="en-US" sz="3200" dirty="0">
              <a:latin typeface="Grotesque" panose="020B0504020202020204" pitchFamily="34" charset="0"/>
            </a:endParaRPr>
          </a:p>
        </p:txBody>
      </p:sp>
      <p:pic>
        <p:nvPicPr>
          <p:cNvPr id="3" name="Picture 2" descr="2010TaraMatthewsPittOaklandPhoto5#.JPG">
            <a:extLst>
              <a:ext uri="{FF2B5EF4-FFF2-40B4-BE49-F238E27FC236}">
                <a16:creationId xmlns:a16="http://schemas.microsoft.com/office/drawing/2014/main" id="{D5C49005-0126-BB18-648F-3705890C8497}"/>
              </a:ext>
            </a:extLst>
          </p:cNvPr>
          <p:cNvPicPr/>
          <p:nvPr/>
        </p:nvPicPr>
        <p:blipFill rotWithShape="1">
          <a:blip r:embed="rId4" cstate="print"/>
          <a:srcRect t="14473"/>
          <a:stretch/>
        </p:blipFill>
        <p:spPr>
          <a:xfrm>
            <a:off x="7555347" y="1275953"/>
            <a:ext cx="2912578" cy="3318061"/>
          </a:xfrm>
          <a:prstGeom prst="rect">
            <a:avLst/>
          </a:prstGeom>
          <a:ln w="3175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08CB1F-5B4A-32B2-CDCF-8D3A97A992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4" t="4081" r="15646" b="-873"/>
          <a:stretch/>
        </p:blipFill>
        <p:spPr>
          <a:xfrm>
            <a:off x="4904607" y="2065272"/>
            <a:ext cx="2541069" cy="3715487"/>
          </a:xfrm>
          <a:prstGeom prst="rect">
            <a:avLst/>
          </a:prstGeom>
          <a:ln w="34925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C355C4-8A80-9DDB-E4C4-37C9BEE56C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5" r="7643"/>
          <a:stretch/>
        </p:blipFill>
        <p:spPr>
          <a:xfrm>
            <a:off x="6830594" y="3923015"/>
            <a:ext cx="3955115" cy="2820934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299940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D012F-B9BC-4857-A309-C448318F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Modern Love Caps"/>
              </a:rPr>
              <a:t>Leadership Development Conference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5FBE1-ED61-D2AF-E1CC-238834332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059" y="1690689"/>
            <a:ext cx="6058766" cy="4802186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en-US" sz="3200" dirty="0">
                <a:latin typeface="Grotesque"/>
                <a:cs typeface="Calibri"/>
              </a:rPr>
              <a:t>Developmental Experiences </a:t>
            </a:r>
          </a:p>
          <a:p>
            <a:pPr marL="457200" indent="-457200">
              <a:buFontTx/>
              <a:buChar char="-"/>
            </a:pPr>
            <a:endParaRPr lang="en-US" sz="3200" dirty="0">
              <a:latin typeface="Grotesque"/>
              <a:cs typeface="Calibri"/>
            </a:endParaRPr>
          </a:p>
          <a:p>
            <a:pPr marL="457200" indent="-457200">
              <a:buFontTx/>
              <a:buChar char="-"/>
            </a:pPr>
            <a:r>
              <a:rPr lang="en-US" sz="3200" dirty="0">
                <a:latin typeface="Grotesque"/>
              </a:rPr>
              <a:t>Intersection of Gender </a:t>
            </a:r>
          </a:p>
          <a:p>
            <a:r>
              <a:rPr lang="en-US" sz="3200" dirty="0">
                <a:latin typeface="Grotesque"/>
              </a:rPr>
              <a:t>and Leadership </a:t>
            </a:r>
          </a:p>
          <a:p>
            <a:pPr marL="457200" indent="-457200">
              <a:buFontTx/>
              <a:buChar char="-"/>
            </a:pPr>
            <a:endParaRPr lang="en-US" sz="3200" dirty="0">
              <a:latin typeface="Grotesque"/>
            </a:endParaRPr>
          </a:p>
          <a:p>
            <a:pPr marL="457200" indent="-457200">
              <a:buFontTx/>
              <a:buChar char="-"/>
            </a:pPr>
            <a:r>
              <a:rPr lang="en-US" sz="3200" dirty="0">
                <a:latin typeface="Grotesque"/>
              </a:rPr>
              <a:t>Brainstorm CEE</a:t>
            </a:r>
            <a:endParaRPr lang="en-US" sz="2800" dirty="0">
              <a:latin typeface="Grotesque"/>
            </a:endParaRPr>
          </a:p>
          <a:p>
            <a:pPr marL="457200" indent="-457200" algn="ctr">
              <a:buFontTx/>
              <a:buChar char="-"/>
            </a:pPr>
            <a:endParaRPr lang="en-US" sz="2800" dirty="0">
              <a:latin typeface="Grotesque"/>
            </a:endParaRPr>
          </a:p>
          <a:p>
            <a:pPr marL="457200" indent="-457200" algn="ctr">
              <a:buFontTx/>
              <a:buChar char="-"/>
            </a:pPr>
            <a:endParaRPr lang="en-US" sz="2800" dirty="0">
              <a:latin typeface="Grotesq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7669CF-4F10-224C-F35B-A137D4D89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603" y="1690688"/>
            <a:ext cx="5452609" cy="38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22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D012F-B9BC-4857-A309-C448318F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Modern Love Caps"/>
              </a:rPr>
              <a:t>Community Engagement Experience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BF292-8B56-8F91-988A-AB252666F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059" y="1690689"/>
            <a:ext cx="6058766" cy="4802186"/>
          </a:xfrm>
        </p:spPr>
        <p:txBody>
          <a:bodyPr>
            <a:norm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latin typeface="Grotesque"/>
                <a:cs typeface="Calibri"/>
              </a:rPr>
              <a:t>Think Globally: Act Locally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latin typeface="Grotesque"/>
              </a:rPr>
              <a:t>Vision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latin typeface="Grotesque"/>
              </a:rPr>
              <a:t>Teamwork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latin typeface="Grotesque"/>
              </a:rPr>
              <a:t>New Initiative </a:t>
            </a:r>
          </a:p>
          <a:p>
            <a:pPr marL="457200" indent="-457200">
              <a:buFontTx/>
              <a:buChar char="-"/>
            </a:pPr>
            <a:endParaRPr lang="en-US" sz="3200" dirty="0">
              <a:latin typeface="Grotesque"/>
            </a:endParaRPr>
          </a:p>
          <a:p>
            <a:pPr marL="457200" indent="-457200" algn="ctr">
              <a:buFontTx/>
              <a:buChar char="-"/>
            </a:pPr>
            <a:endParaRPr lang="en-US" sz="2800" dirty="0">
              <a:latin typeface="Grotesque"/>
            </a:endParaRPr>
          </a:p>
          <a:p>
            <a:pPr marL="457200" indent="-457200" algn="ctr">
              <a:buFontTx/>
              <a:buChar char="-"/>
            </a:pPr>
            <a:endParaRPr lang="en-US" sz="2800" dirty="0">
              <a:latin typeface="Grotesq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C416E5-3EBB-7570-4DE0-742FD74C00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3333" r="29166" b="17778"/>
          <a:stretch/>
        </p:blipFill>
        <p:spPr>
          <a:xfrm>
            <a:off x="6550085" y="2125877"/>
            <a:ext cx="4373947" cy="386365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8028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D012F-B9BC-4857-A309-C448318F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Modern Love Caps"/>
              </a:rPr>
              <a:t>Learning Outcomes: Fundamentals of Leadership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BE1492C-4075-7A44-D56F-DCCB786A4B36}"/>
              </a:ext>
            </a:extLst>
          </p:cNvPr>
          <p:cNvSpPr txBox="1">
            <a:spLocks/>
          </p:cNvSpPr>
          <p:nvPr/>
        </p:nvSpPr>
        <p:spPr>
          <a:xfrm>
            <a:off x="838200" y="3808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Modern Love Caps"/>
              </a:rPr>
              <a:t>Learning Outcomes: Fundamentals of Leadership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605470B-3712-AEC8-13B7-22C139427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059" y="1690688"/>
            <a:ext cx="6058766" cy="516731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3200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Self-Knowledge</a:t>
            </a:r>
          </a:p>
          <a:p>
            <a:pPr marL="457200" indent="-457200"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3200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 Valuing Others</a:t>
            </a:r>
          </a:p>
          <a:p>
            <a:pPr marL="457200" indent="-457200"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3200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 Integrity</a:t>
            </a:r>
          </a:p>
          <a:p>
            <a:pPr marL="457200" indent="-457200"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3200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 Accountability</a:t>
            </a:r>
          </a:p>
          <a:p>
            <a:pPr marL="457200" indent="-457200"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3200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 Global Perspective</a:t>
            </a:r>
          </a:p>
          <a:p>
            <a:pPr marL="457200" indent="-457200" algn="ctr">
              <a:buFontTx/>
              <a:buChar char="-"/>
            </a:pPr>
            <a:endParaRPr lang="en-US" sz="2800" dirty="0">
              <a:latin typeface="Grotesque"/>
            </a:endParaRPr>
          </a:p>
          <a:p>
            <a:pPr marL="457200" indent="-457200" algn="ctr">
              <a:buFontTx/>
              <a:buChar char="-"/>
            </a:pPr>
            <a:endParaRPr lang="en-US" sz="2800" dirty="0">
              <a:latin typeface="Grotesq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51034F-DB27-7C4E-0FC8-1AFAEB8E8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658" y="1912487"/>
            <a:ext cx="1316771" cy="13167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BDFF66-89D8-1306-25B2-E26086EB1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670" y="1912487"/>
            <a:ext cx="1218517" cy="12185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8EB8DC-9ED5-1B81-223B-414309A64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900" y="2752165"/>
            <a:ext cx="1232041" cy="1232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8A53D9-04E7-EF9C-3223-B64B798D0B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853" y="3585038"/>
            <a:ext cx="1246414" cy="1276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E54D53-A013-4C70-52F0-1B66E74F4D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386" y="3612643"/>
            <a:ext cx="1276043" cy="127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10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273</Words>
  <Application>Microsoft Macintosh PowerPoint</Application>
  <PresentationFormat>Widescreen</PresentationFormat>
  <Paragraphs>85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Grotesque</vt:lpstr>
      <vt:lpstr>Grotesque Light</vt:lpstr>
      <vt:lpstr>Modern Love Caps</vt:lpstr>
      <vt:lpstr>Office Theme</vt:lpstr>
      <vt:lpstr>PowerPoint Presentation</vt:lpstr>
      <vt:lpstr>A role Model for women </vt:lpstr>
      <vt:lpstr>Participating Institutions</vt:lpstr>
      <vt:lpstr>Mission </vt:lpstr>
      <vt:lpstr>Pre-Departure Conference </vt:lpstr>
      <vt:lpstr>Global Experience and Experience report </vt:lpstr>
      <vt:lpstr>Leadership Development Conference </vt:lpstr>
      <vt:lpstr>Community Engagement Experience </vt:lpstr>
      <vt:lpstr>Learning Outcomes: Fundamentals of Leadership </vt:lpstr>
      <vt:lpstr>Application Profile </vt:lpstr>
      <vt:lpstr>Regional Breakdown </vt:lpstr>
      <vt:lpstr>Contact Information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Couch, Crystal L.</dc:creator>
  <cp:lastModifiedBy>Couch, Crystal L.</cp:lastModifiedBy>
  <cp:revision>7</cp:revision>
  <dcterms:created xsi:type="dcterms:W3CDTF">2022-07-28T17:45:28Z</dcterms:created>
  <dcterms:modified xsi:type="dcterms:W3CDTF">2023-02-09T17:33:00Z</dcterms:modified>
</cp:coreProperties>
</file>