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95" r:id="rId2"/>
    <p:sldId id="309" r:id="rId3"/>
    <p:sldId id="311" r:id="rId4"/>
    <p:sldId id="312" r:id="rId5"/>
    <p:sldId id="313" r:id="rId6"/>
    <p:sldId id="314" r:id="rId7"/>
    <p:sldId id="319" r:id="rId8"/>
    <p:sldId id="30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65563"/>
  </p:normalViewPr>
  <p:slideViewPr>
    <p:cSldViewPr snapToGrid="0">
      <p:cViewPr varScale="1">
        <p:scale>
          <a:sx n="78" d="100"/>
          <a:sy n="78" d="100"/>
        </p:scale>
        <p:origin x="7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B378C-67B4-884C-9FBB-A81877376D7D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11F49-3E2F-2A40-B4F3-122340A22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72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Introduce self and connection with program and a general overview of the program </a:t>
            </a:r>
          </a:p>
          <a:p>
            <a:r>
              <a:rPr lang="en-US" b="1" dirty="0"/>
              <a:t>- 14 institutions across PA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6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6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/>
              <a:t>Takes place in the summer after your sophomore or junior year </a:t>
            </a:r>
          </a:p>
          <a:p>
            <a:pPr>
              <a:buAutoNum type="arabicPeriod"/>
            </a:pPr>
            <a:r>
              <a:rPr lang="en-US" dirty="0"/>
              <a:t>Create and experience report where you reflect upon your global experience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1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/>
              <a:t>Happens in September </a:t>
            </a:r>
          </a:p>
          <a:p>
            <a:pPr>
              <a:buAutoNum type="arabicPeriod"/>
            </a:pPr>
            <a:r>
              <a:rPr lang="en-US" dirty="0"/>
              <a:t>Reflect and present upon global experience </a:t>
            </a:r>
          </a:p>
          <a:p>
            <a:pPr>
              <a:buAutoNum type="arabicPeriod"/>
            </a:pPr>
            <a:r>
              <a:rPr lang="en-US" dirty="0"/>
              <a:t>Connect with you cohort and the </a:t>
            </a:r>
            <a:r>
              <a:rPr lang="en-US" dirty="0" err="1"/>
              <a:t>vih</a:t>
            </a:r>
            <a:r>
              <a:rPr lang="en-US" dirty="0"/>
              <a:t> community </a:t>
            </a:r>
          </a:p>
          <a:p>
            <a:pPr>
              <a:buAutoNum type="arabicPeriod"/>
            </a:pPr>
            <a:r>
              <a:rPr lang="en-US" dirty="0"/>
              <a:t>Brainstorm for your CEE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/>
              <a:t>Purpose and format </a:t>
            </a:r>
          </a:p>
          <a:p>
            <a:pPr>
              <a:buAutoNum type="arabicPeriod"/>
            </a:pPr>
            <a:r>
              <a:rPr lang="en-US" dirty="0"/>
              <a:t>Opportunity to capitalize on newfound passions and knowledge they gained from international experience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42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11F49-3E2F-2A40-B4F3-122340A22D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5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9A35B-7B69-3B21-76A2-544D52477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3F22C5-B6F1-CCCD-E114-273B6EDDB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CF4E7-FC1D-1653-F7A0-74FDF19BE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8FD7-9939-1FCA-6551-A333C6ACD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5BE74-35E4-FD67-C7E3-C0612467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6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ACC04-92DB-3C59-DF6C-2B8FF6D21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11E03-F7F3-E422-4C09-4884C4A4C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83708-5832-7DFB-CEC1-426BE125E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EBC20-30FA-59A1-7E25-5FCBFD8EE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47E82-0E63-E627-0767-26ECB973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7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9AA311-FC93-96AE-54C1-518949507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0D6A41-8C4F-B9D6-B864-86C7555CA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1CDD8-CAE3-4F20-027B-68E3D8D9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26AF-AC1B-5499-73B5-C9E0DA0F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E77AB-7078-F723-310A-3502A045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8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A1221-1C33-6C9F-8ACE-A44E8967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CCBB-05DE-B091-C82F-F3252B91D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02477-24E6-3BCD-2FFD-EC9859BD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09340-5885-EB55-A704-ED9FA8E6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67DDB-1BEF-7A0F-0FF4-3C5DD58A3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4E4D-0A80-5DA7-F74B-8B76A457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58F9E-15C8-378B-DEC3-7471DFEDD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4024D-34CA-6C62-08ED-DAE07811D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1A3C1-C63C-4FE1-1A47-195EF7E6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F49E6-328C-C4CD-2480-8F8C1202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1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BB88-DDEC-63E3-9E07-DB5C7862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ADC7C-31CF-0D6F-F64D-BC60AD37C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BD4B8-7F9D-ECFD-FFC3-C15FA6B86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19200-5E72-A871-95A8-6A55BC15D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50146-3265-CE11-6EB0-93C60C87A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04B76-4D84-1A3A-CD47-F56DE471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52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F5BF9-9A06-38C1-60D9-C5012D9AC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C81D2-9118-9F87-F952-A5B3BBD6F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D6A94-7985-3EC3-8CE3-EC1806142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2A475-E4F7-DA4E-49AE-BA6E90BAE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B34199-F185-EC4F-2008-B9944528C6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24CABE-57AE-1873-ABC2-4295A65E8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1B8B1-4BAD-8E64-5534-FD9435108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3E3544-22D5-7AEA-DB42-C72B8335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5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CCEB-9B95-29F7-C0EB-16EAD6EBE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6E98A-B45C-6A08-091A-F4D55654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0882F-9829-CC4C-B9D9-6A77B3127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3D450-4934-EC26-941E-B3C9D8C7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E595C-4FB8-42FC-E689-BC4D10235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8B5F3-CEB3-CD76-B540-75B7B2DB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D2C57-EB2A-5F96-6791-AFA8C539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0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C1E92-AD0A-6511-1512-B8990B5B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5C9F-0F2A-7372-DD3D-042413AA8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00E75-374A-4BA7-DAD2-9758C9DDF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BE80C-8B45-017B-C8C8-FBDFCD85A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22870-B7B6-6E1A-273E-6865241B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E9D52-3370-50E9-4D87-54C7B306C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82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671FF-8C8B-D925-925E-DA8AB196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CC8E65-C932-0788-C425-ECBE40025C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15ED-A298-1E0D-78C4-B99C165C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6FFEE-75B1-7CAE-49F6-7773FA0F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F2E79-5F69-39FF-E7AF-376C9D0F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2BD3B-C029-0CC0-8202-D86D919B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54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652A10-0B8C-F95B-508F-8D7AF3C3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51D7-A621-80E0-B697-AEB1E2F98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61677-2F97-7552-9C42-5241646E2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EFD67-565C-C749-977E-1B2C8F3DA6ED}" type="datetimeFigureOut">
              <a:rPr lang="en-US" smtClean="0"/>
              <a:t>2/9/23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5ABA9-C03D-FED9-D70C-3BB6AE269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658A1-96E2-522F-DF67-13BB59E19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293D-3843-FC40-84AC-DBE71CB1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8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hyperlink" Target="mailto:sewst29@pitt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53DE9C-EE77-4276-98D4-27A9429C3EBE}"/>
              </a:ext>
            </a:extLst>
          </p:cNvPr>
          <p:cNvSpPr/>
          <p:nvPr/>
        </p:nvSpPr>
        <p:spPr>
          <a:xfrm>
            <a:off x="2057872" y="2394790"/>
            <a:ext cx="8079718" cy="2273405"/>
          </a:xfrm>
          <a:prstGeom prst="rect">
            <a:avLst/>
          </a:prstGeom>
          <a:solidFill>
            <a:srgbClr val="0669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E96E8-9BF8-45D8-B971-46942541767F}"/>
              </a:ext>
            </a:extLst>
          </p:cNvPr>
          <p:cNvSpPr txBox="1">
            <a:spLocks/>
          </p:cNvSpPr>
          <p:nvPr/>
        </p:nvSpPr>
        <p:spPr>
          <a:xfrm>
            <a:off x="1541929" y="2394790"/>
            <a:ext cx="9266145" cy="2471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Modern Love Caps"/>
                <a:cs typeface="Calibri Light"/>
              </a:rPr>
              <a:t>VIH Program for Women, Non- binary, and Transgender Global Leaders </a:t>
            </a:r>
            <a:endParaRPr lang="en-US" sz="4800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8" name="Picture 15" descr="Logo&#10;&#10;Description automatically generated">
            <a:extLst>
              <a:ext uri="{FF2B5EF4-FFF2-40B4-BE49-F238E27FC236}">
                <a16:creationId xmlns:a16="http://schemas.microsoft.com/office/drawing/2014/main" id="{59671785-566A-4178-8CD2-6B48FA9D3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8074" y="5500822"/>
            <a:ext cx="1203511" cy="11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33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 pitchFamily="82" charset="0"/>
              </a:rPr>
              <a:t>Participating Institutions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228FD-1A44-C259-2242-E4D6730F2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8400" y="1371600"/>
            <a:ext cx="5256212" cy="4724399"/>
          </a:xfrm>
        </p:spPr>
        <p:txBody>
          <a:bodyPr>
            <a:normAutofit/>
          </a:bodyPr>
          <a:lstStyle/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Duquesne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Pitt-Oakland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Pitt-Bradford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Pitt-Greensburg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Pitt-Johnstown</a:t>
            </a:r>
          </a:p>
          <a:p>
            <a:pPr marL="685800" indent="-342900"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Washington &amp; Jefferson</a:t>
            </a:r>
          </a:p>
          <a:p>
            <a:pPr marL="34290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endParaRPr lang="en-US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39FEFBC-4ED9-E3F3-0049-050EAB8A458A}"/>
              </a:ext>
            </a:extLst>
          </p:cNvPr>
          <p:cNvSpPr txBox="1">
            <a:spLocks/>
          </p:cNvSpPr>
          <p:nvPr/>
        </p:nvSpPr>
        <p:spPr>
          <a:xfrm>
            <a:off x="992188" y="1833562"/>
            <a:ext cx="5256212" cy="42624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Waynesburg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Lincoln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Robert Morris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Thiel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Temple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Arcadia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Chatham</a:t>
            </a:r>
          </a:p>
          <a:p>
            <a:pPr marL="742950" indent="-742950">
              <a:lnSpc>
                <a:spcPct val="80000"/>
              </a:lnSpc>
              <a:buClr>
                <a:schemeClr val="accent3">
                  <a:lumMod val="75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ln w="0"/>
                <a:latin typeface="Grotesque" panose="020B0504020202020204" pitchFamily="34" charset="0"/>
                <a:cs typeface="Calibri" panose="020F0502020204030204" pitchFamily="34" charset="0"/>
              </a:rPr>
              <a:t>Carlow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9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Pre-Departure Conference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228FD-1A44-C259-2242-E4D6730F2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690688"/>
            <a:ext cx="6543675" cy="440055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Grotesque" panose="020B0504020202020204" pitchFamily="34" charset="0"/>
                <a:cs typeface="Calibri" panose="020F0502020204030204" pitchFamily="34" charset="0"/>
              </a:rPr>
              <a:t>Cultural Simulations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latin typeface="Grotesque" panose="020B050402020202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Grotesque" panose="020B0504020202020204" pitchFamily="34" charset="0"/>
                <a:cs typeface="Calibri" panose="020F0502020204030204" pitchFamily="34" charset="0"/>
              </a:rPr>
              <a:t>Cultural Activities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latin typeface="Grotesque" panose="020B050402020202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latin typeface="Grotesque" panose="020B0504020202020204" pitchFamily="34" charset="0"/>
                <a:cs typeface="Calibri" panose="020F0502020204030204" pitchFamily="34" charset="0"/>
              </a:rPr>
              <a:t>Roundtable Discussions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latin typeface="Grotesque" panose="020B05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02AE7-93A1-54D0-99DB-7E282CA36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223855"/>
            <a:ext cx="5096791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85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Global Experience and Experience report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228FD-1A44-C259-2242-E4D6730F2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16137"/>
            <a:ext cx="5646737" cy="4376738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3600" dirty="0">
                <a:latin typeface="Grotesque" panose="020B0504020202020204" pitchFamily="34" charset="0"/>
              </a:rPr>
              <a:t>Short Answer Questions </a:t>
            </a:r>
          </a:p>
          <a:p>
            <a:pPr marL="457200" indent="-457200">
              <a:buFontTx/>
              <a:buChar char="-"/>
            </a:pPr>
            <a:endParaRPr lang="en-US" sz="3600" dirty="0">
              <a:latin typeface="Grotesque" panose="020B05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latin typeface="Grotesque" panose="020B0504020202020204" pitchFamily="34" charset="0"/>
              </a:rPr>
              <a:t>Budget </a:t>
            </a:r>
          </a:p>
          <a:p>
            <a:pPr marL="457200" indent="-457200">
              <a:buFontTx/>
              <a:buChar char="-"/>
            </a:pPr>
            <a:endParaRPr lang="en-US" sz="3600" dirty="0">
              <a:latin typeface="Grotesque" panose="020B05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latin typeface="Grotesque" panose="020B0504020202020204" pitchFamily="34" charset="0"/>
              </a:rPr>
              <a:t>Photos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 panose="020B0504020202020204" pitchFamily="34" charset="0"/>
            </a:endParaRPr>
          </a:p>
        </p:txBody>
      </p:sp>
      <p:pic>
        <p:nvPicPr>
          <p:cNvPr id="3" name="Picture 2" descr="2010TaraMatthewsPittOaklandPhoto5#.JPG">
            <a:extLst>
              <a:ext uri="{FF2B5EF4-FFF2-40B4-BE49-F238E27FC236}">
                <a16:creationId xmlns:a16="http://schemas.microsoft.com/office/drawing/2014/main" id="{D5C49005-0126-BB18-648F-3705890C8497}"/>
              </a:ext>
            </a:extLst>
          </p:cNvPr>
          <p:cNvPicPr/>
          <p:nvPr/>
        </p:nvPicPr>
        <p:blipFill rotWithShape="1">
          <a:blip r:embed="rId4" cstate="print"/>
          <a:srcRect t="14473"/>
          <a:stretch/>
        </p:blipFill>
        <p:spPr>
          <a:xfrm>
            <a:off x="7555347" y="1275953"/>
            <a:ext cx="2912578" cy="3318061"/>
          </a:xfrm>
          <a:prstGeom prst="rect">
            <a:avLst/>
          </a:prstGeom>
          <a:ln w="3175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8CB1F-5B4A-32B2-CDCF-8D3A97A992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4" t="4081" r="15646" b="-873"/>
          <a:stretch/>
        </p:blipFill>
        <p:spPr>
          <a:xfrm>
            <a:off x="4904607" y="2065272"/>
            <a:ext cx="2541069" cy="3715487"/>
          </a:xfrm>
          <a:prstGeom prst="rect">
            <a:avLst/>
          </a:prstGeom>
          <a:ln w="349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C355C4-8A80-9DDB-E4C4-37C9BEE56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r="7643"/>
          <a:stretch/>
        </p:blipFill>
        <p:spPr>
          <a:xfrm>
            <a:off x="6830594" y="3923015"/>
            <a:ext cx="3955115" cy="282093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29994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Leadership Development Conference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5FBE1-ED61-D2AF-E1CC-238834332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59" y="1690689"/>
            <a:ext cx="6058766" cy="4802186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en-US" sz="3200" dirty="0">
                <a:latin typeface="Grotesque"/>
                <a:cs typeface="Calibri"/>
              </a:rPr>
              <a:t>Developmental Experiences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/>
              <a:cs typeface="Calibri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Grotesque"/>
              </a:rPr>
              <a:t>Intersection of Gender </a:t>
            </a:r>
          </a:p>
          <a:p>
            <a:r>
              <a:rPr lang="en-US" sz="3200" dirty="0">
                <a:latin typeface="Grotesque"/>
              </a:rPr>
              <a:t>and Leadership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Grotesque"/>
              </a:rPr>
              <a:t>Brainstorm CEE</a:t>
            </a: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7669CF-4F10-224C-F35B-A137D4D89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03" y="1690688"/>
            <a:ext cx="5452609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Community Engagement Experience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BF292-8B56-8F91-988A-AB252666F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59" y="1690689"/>
            <a:ext cx="6058766" cy="4802186"/>
          </a:xfrm>
        </p:spPr>
        <p:txBody>
          <a:bodyPr>
            <a:norm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  <a:cs typeface="Calibri"/>
              </a:rPr>
              <a:t>Think Globally: Act Locally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</a:rPr>
              <a:t>Vision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</a:rPr>
              <a:t>Teamwork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200" dirty="0">
                <a:latin typeface="Grotesque"/>
              </a:rPr>
              <a:t>New Initiative </a:t>
            </a:r>
          </a:p>
          <a:p>
            <a:pPr marL="457200" indent="-457200">
              <a:buFontTx/>
              <a:buChar char="-"/>
            </a:pPr>
            <a:endParaRPr lang="en-US" sz="32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416E5-3EBB-7570-4DE0-742FD74C0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3333" r="29166" b="17778"/>
          <a:stretch/>
        </p:blipFill>
        <p:spPr>
          <a:xfrm>
            <a:off x="6550085" y="2125877"/>
            <a:ext cx="4373947" cy="386365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02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012F-B9BC-4857-A309-C448318FC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Modern Love Caps"/>
              </a:rPr>
              <a:t>Contact Information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E4D00-C57A-F5EA-465A-E8DEE3F0E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6860" y="1486807"/>
            <a:ext cx="7883484" cy="480218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rotesque"/>
                <a:cs typeface="Calibri"/>
              </a:rPr>
              <a:t>Dr. Sarah Wagner, VIH Director </a:t>
            </a:r>
          </a:p>
          <a:p>
            <a:r>
              <a:rPr lang="en-US" sz="3200" dirty="0">
                <a:latin typeface="Grotesque"/>
                <a:cs typeface="Calibri"/>
                <a:hlinkClick r:id="rId4"/>
              </a:rPr>
              <a:t>sewst29@pitt.edu</a:t>
            </a:r>
            <a:r>
              <a:rPr lang="en-US" sz="3200" dirty="0">
                <a:latin typeface="Grotesque"/>
                <a:cs typeface="Calibri"/>
              </a:rPr>
              <a:t> </a:t>
            </a:r>
          </a:p>
          <a:p>
            <a:endParaRPr lang="en-US" sz="3200" dirty="0">
              <a:latin typeface="Grotesque"/>
              <a:cs typeface="Calibri"/>
            </a:endParaRPr>
          </a:p>
          <a:p>
            <a:r>
              <a:rPr lang="en-US" sz="3200" dirty="0" err="1">
                <a:latin typeface="Grotesque"/>
                <a:cs typeface="Calibri"/>
              </a:rPr>
              <a:t>viraheinz.pitt.edu</a:t>
            </a:r>
            <a:r>
              <a:rPr lang="en-US" sz="3200" dirty="0">
                <a:latin typeface="Grotesque"/>
                <a:cs typeface="Calibri"/>
              </a:rPr>
              <a:t> | @_</a:t>
            </a:r>
            <a:r>
              <a:rPr lang="en-US" sz="3200" dirty="0" err="1">
                <a:latin typeface="Grotesque"/>
                <a:cs typeface="Calibri"/>
              </a:rPr>
              <a:t>vihprogram</a:t>
            </a: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  <a:p>
            <a:pPr marL="457200" indent="-457200" algn="ctr">
              <a:buFontTx/>
              <a:buChar char="-"/>
            </a:pPr>
            <a:endParaRPr lang="en-US" sz="2800" dirty="0">
              <a:latin typeface="Grotesque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418E70-DCAF-2EAD-EBE4-E6DB2AF4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57" y="1486807"/>
            <a:ext cx="39878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4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Logo&#10;&#10;Description automatically generated">
            <a:extLst>
              <a:ext uri="{FF2B5EF4-FFF2-40B4-BE49-F238E27FC236}">
                <a16:creationId xmlns:a16="http://schemas.microsoft.com/office/drawing/2014/main" id="{59671785-566A-4178-8CD2-6B48FA9D3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074" y="5500822"/>
            <a:ext cx="1203511" cy="11606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A9AFCA-551A-4506-98BF-8F17A271BC50}"/>
              </a:ext>
            </a:extLst>
          </p:cNvPr>
          <p:cNvSpPr/>
          <p:nvPr/>
        </p:nvSpPr>
        <p:spPr>
          <a:xfrm>
            <a:off x="489554" y="1471747"/>
            <a:ext cx="11212892" cy="40290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E64922-3F22-48CE-85E7-E247F6917E2B}"/>
              </a:ext>
            </a:extLst>
          </p:cNvPr>
          <p:cNvSpPr txBox="1">
            <a:spLocks/>
          </p:cNvSpPr>
          <p:nvPr/>
        </p:nvSpPr>
        <p:spPr>
          <a:xfrm>
            <a:off x="588536" y="2780692"/>
            <a:ext cx="11268479" cy="962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066983"/>
                </a:solidFill>
                <a:latin typeface="Modern Love Caps"/>
                <a:cs typeface="Calibri Light"/>
              </a:rPr>
              <a:t>Questions? </a:t>
            </a:r>
            <a:endParaRPr lang="en-US" sz="7200" dirty="0">
              <a:cs typeface="Calibri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CD739-5D73-4171-96A9-688E2EE36AC8}"/>
              </a:ext>
            </a:extLst>
          </p:cNvPr>
          <p:cNvSpPr txBox="1"/>
          <p:nvPr/>
        </p:nvSpPr>
        <p:spPr>
          <a:xfrm>
            <a:off x="3653624" y="4077308"/>
            <a:ext cx="48847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i="1" dirty="0">
                <a:solidFill>
                  <a:srgbClr val="179552"/>
                </a:solidFill>
                <a:latin typeface="Grotesque Light"/>
                <a:cs typeface="Calibri"/>
              </a:rPr>
              <a:t>Thank you!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36976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184</Words>
  <Application>Microsoft Macintosh PowerPoint</Application>
  <PresentationFormat>Widescreen</PresentationFormat>
  <Paragraphs>65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Grotesque</vt:lpstr>
      <vt:lpstr>Grotesque Light</vt:lpstr>
      <vt:lpstr>Modern Love Caps</vt:lpstr>
      <vt:lpstr>Office Theme</vt:lpstr>
      <vt:lpstr>PowerPoint Presentation</vt:lpstr>
      <vt:lpstr>Participating Institutions</vt:lpstr>
      <vt:lpstr>Pre-Departure Conference</vt:lpstr>
      <vt:lpstr>Global Experience and Experience report </vt:lpstr>
      <vt:lpstr>Leadership Development Conference </vt:lpstr>
      <vt:lpstr>Community Engagement Experience </vt:lpstr>
      <vt:lpstr>Contact Information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Couch, Crystal L.</dc:creator>
  <cp:lastModifiedBy>Couch, Crystal L.</cp:lastModifiedBy>
  <cp:revision>6</cp:revision>
  <dcterms:created xsi:type="dcterms:W3CDTF">2022-07-28T17:45:28Z</dcterms:created>
  <dcterms:modified xsi:type="dcterms:W3CDTF">2023-02-09T17:31:02Z</dcterms:modified>
</cp:coreProperties>
</file>