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511" r:id="rId3"/>
    <p:sldId id="569" r:id="rId4"/>
    <p:sldId id="570" r:id="rId5"/>
    <p:sldId id="533" r:id="rId6"/>
    <p:sldId id="571" r:id="rId7"/>
    <p:sldId id="572" r:id="rId8"/>
    <p:sldId id="573" r:id="rId9"/>
    <p:sldId id="576" r:id="rId10"/>
    <p:sldId id="577" r:id="rId11"/>
    <p:sldId id="322" r:id="rId12"/>
    <p:sldId id="323" r:id="rId13"/>
    <p:sldId id="324"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Garamond" panose="02020404030301010803" pitchFamily="18" charset="0"/>
      <p:regular r:id="rId20"/>
      <p:bold r:id="rId21"/>
      <p: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gex3KV8NQt/32pCDKqo59Nywd/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A2AF7A-2D34-486B-900D-4AF2F0A45086}">
  <a:tblStyle styleId="{10A2AF7A-2D34-486B-900D-4AF2F0A4508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A"/>
          </a:solidFill>
        </a:fill>
      </a:tcStyle>
    </a:wholeTbl>
    <a:band1H>
      <a:tcTxStyle/>
      <a:tcStyle>
        <a:tcBdr/>
        <a:fill>
          <a:solidFill>
            <a:srgbClr val="CBE2F5"/>
          </a:solidFill>
        </a:fill>
      </a:tcStyle>
    </a:band1H>
    <a:band2H>
      <a:tcTxStyle/>
      <a:tcStyle>
        <a:tcBdr/>
      </a:tcStyle>
    </a:band2H>
    <a:band1V>
      <a:tcTxStyle/>
      <a:tcStyle>
        <a:tcBdr/>
        <a:fill>
          <a:solidFill>
            <a:srgbClr val="CBE2F5"/>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874" autoAdjust="0"/>
  </p:normalViewPr>
  <p:slideViewPr>
    <p:cSldViewPr snapToGrid="0">
      <p:cViewPr varScale="1">
        <p:scale>
          <a:sx n="63" d="100"/>
          <a:sy n="63" d="100"/>
        </p:scale>
        <p:origin x="142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68"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6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font" Target="fonts/font4.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64" Type="http://customschemas.google.com/relationships/presentationmetadata" Target="meta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9.2673970101563391E-2"/>
          <c:y val="0.18658213256484152"/>
          <c:w val="0.88413762410133512"/>
          <c:h val="0.57529601307041234"/>
        </c:manualLayout>
      </c:layout>
      <c:barChart>
        <c:barDir val="col"/>
        <c:grouping val="clustered"/>
        <c:varyColors val="0"/>
        <c:ser>
          <c:idx val="0"/>
          <c:order val="0"/>
          <c:tx>
            <c:strRef>
              <c:f>Sheet1!$B$1</c:f>
              <c:strCache>
                <c:ptCount val="1"/>
                <c:pt idx="0">
                  <c:v>2016 Regional Breakdown</c:v>
                </c:pt>
              </c:strCache>
            </c:strRef>
          </c:tx>
          <c:spPr>
            <a:solidFill>
              <a:schemeClr val="accent4">
                <a:alpha val="70000"/>
              </a:schemeClr>
            </a:solidFill>
            <a:ln>
              <a:noFill/>
            </a:ln>
            <a:effectLst/>
          </c:spPr>
          <c:invertIfNegative val="0"/>
          <c:dLbls>
            <c:dLbl>
              <c:idx val="0"/>
              <c:layout>
                <c:manualLayout>
                  <c:x val="4.1925139792308571E-3"/>
                  <c:y val="7.46175315981755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9F-4252-8B69-E7A0B5D70C38}"/>
                </c:ext>
              </c:extLst>
            </c:dLbl>
            <c:dLbl>
              <c:idx val="1"/>
              <c:layout>
                <c:manualLayout>
                  <c:x val="-2.8985507246376812E-3"/>
                  <c:y val="5.44077696339830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9F-4252-8B69-E7A0B5D70C38}"/>
                </c:ext>
              </c:extLst>
            </c:dLbl>
            <c:dLbl>
              <c:idx val="2"/>
              <c:layout>
                <c:manualLayout>
                  <c:x val="-7.3239758073719045E-3"/>
                  <c:y val="6.0289636706074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9F-4252-8B69-E7A0B5D70C38}"/>
                </c:ext>
              </c:extLst>
            </c:dLbl>
            <c:dLbl>
              <c:idx val="3"/>
              <c:layout>
                <c:manualLayout>
                  <c:x val="7.7598995777701694E-5"/>
                  <c:y val="6.5654314824479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9F-4252-8B69-E7A0B5D70C38}"/>
                </c:ext>
              </c:extLst>
            </c:dLbl>
            <c:dLbl>
              <c:idx val="4"/>
              <c:layout>
                <c:manualLayout>
                  <c:x val="-1.4880748602077976E-3"/>
                  <c:y val="5.92550772651977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E9F-4252-8B69-E7A0B5D70C38}"/>
                </c:ext>
              </c:extLst>
            </c:dLbl>
            <c:dLbl>
              <c:idx val="5"/>
              <c:layout>
                <c:manualLayout>
                  <c:x val="-1.0627896549303646E-16"/>
                  <c:y val="5.99423631123919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E9F-4252-8B69-E7A0B5D70C3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Latin America</c:v>
                </c:pt>
                <c:pt idx="1">
                  <c:v>MENA/Africa</c:v>
                </c:pt>
                <c:pt idx="2">
                  <c:v>Asia</c:v>
                </c:pt>
                <c:pt idx="3">
                  <c:v>Oceania</c:v>
                </c:pt>
                <c:pt idx="4">
                  <c:v>Eastern Europe/Nordic States</c:v>
                </c:pt>
                <c:pt idx="5">
                  <c:v>Western Europe</c:v>
                </c:pt>
              </c:strCache>
            </c:strRef>
          </c:cat>
          <c:val>
            <c:numRef>
              <c:f>Sheet1!$B$2:$B$7</c:f>
              <c:numCache>
                <c:formatCode>0.00%</c:formatCode>
                <c:ptCount val="6"/>
                <c:pt idx="0">
                  <c:v>0.14599999999999999</c:v>
                </c:pt>
                <c:pt idx="1">
                  <c:v>0.25</c:v>
                </c:pt>
                <c:pt idx="2">
                  <c:v>0.14599999999999999</c:v>
                </c:pt>
                <c:pt idx="3">
                  <c:v>4.2000000000000003E-2</c:v>
                </c:pt>
                <c:pt idx="4">
                  <c:v>0.187</c:v>
                </c:pt>
                <c:pt idx="5">
                  <c:v>0.22900000000000001</c:v>
                </c:pt>
              </c:numCache>
            </c:numRef>
          </c:val>
          <c:extLst>
            <c:ext xmlns:c16="http://schemas.microsoft.com/office/drawing/2014/chart" uri="{C3380CC4-5D6E-409C-BE32-E72D297353CC}">
              <c16:uniqueId val="{00000006-0E9F-4252-8B69-E7A0B5D70C38}"/>
            </c:ext>
          </c:extLst>
        </c:ser>
        <c:dLbls>
          <c:showLegendKey val="0"/>
          <c:showVal val="0"/>
          <c:showCatName val="0"/>
          <c:showSerName val="0"/>
          <c:showPercent val="0"/>
          <c:showBubbleSize val="0"/>
        </c:dLbls>
        <c:gapWidth val="80"/>
        <c:overlap val="25"/>
        <c:axId val="675399040"/>
        <c:axId val="675411552"/>
      </c:barChart>
      <c:catAx>
        <c:axId val="67539904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675411552"/>
        <c:crosses val="autoZero"/>
        <c:auto val="1"/>
        <c:lblAlgn val="ctr"/>
        <c:lblOffset val="100"/>
        <c:noMultiLvlLbl val="0"/>
      </c:catAx>
      <c:valAx>
        <c:axId val="675411552"/>
        <c:scaling>
          <c:orientation val="minMax"/>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675399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0BDE9D-99D2-4467-BE58-7AB1CD16E773}" type="slidenum">
              <a:rPr lang="en-US" smtClean="0"/>
              <a:pPr>
                <a:defRPr/>
              </a:pPr>
              <a:t>11</a:t>
            </a:fld>
            <a:endParaRPr lang="en-US"/>
          </a:p>
        </p:txBody>
      </p:sp>
    </p:spTree>
    <p:extLst>
      <p:ext uri="{BB962C8B-B14F-4D97-AF65-F5344CB8AC3E}">
        <p14:creationId xmlns:p14="http://schemas.microsoft.com/office/powerpoint/2010/main" val="3824290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18"/>
        <p:cNvGrpSpPr/>
        <p:nvPr/>
      </p:nvGrpSpPr>
      <p:grpSpPr>
        <a:xfrm>
          <a:off x="0" y="0"/>
          <a:ext cx="0" cy="0"/>
          <a:chOff x="0" y="0"/>
          <a:chExt cx="0" cy="0"/>
        </a:xfrm>
      </p:grpSpPr>
      <p:sp>
        <p:nvSpPr>
          <p:cNvPr id="19" name="Google Shape;19;p37"/>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7"/>
          <p:cNvSpPr/>
          <p:nvPr/>
        </p:nvSpPr>
        <p:spPr>
          <a:xfrm>
            <a:off x="1" y="6334316"/>
            <a:ext cx="12192000"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7"/>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7"/>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3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a:t>
            </a:fld>
            <a:endParaRPr/>
          </a:p>
        </p:txBody>
      </p:sp>
      <p:cxnSp>
        <p:nvCxnSpPr>
          <p:cNvPr id="26" name="Google Shape;26;p37"/>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3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Encabezado de sección" type="secHead">
  <p:cSld name="SECTION_HEADER">
    <p:bg>
      <p:bgPr>
        <a:solidFill>
          <a:schemeClr val="lt1"/>
        </a:solidFill>
        <a:effectLst/>
      </p:bgPr>
    </p:bg>
    <p:spTree>
      <p:nvGrpSpPr>
        <p:cNvPr id="1" name="Shape 73"/>
        <p:cNvGrpSpPr/>
        <p:nvPr/>
      </p:nvGrpSpPr>
      <p:grpSpPr>
        <a:xfrm>
          <a:off x="0" y="0"/>
          <a:ext cx="0" cy="0"/>
          <a:chOff x="0" y="0"/>
          <a:chExt cx="0" cy="0"/>
        </a:xfrm>
      </p:grpSpPr>
      <p:sp>
        <p:nvSpPr>
          <p:cNvPr id="74" name="Google Shape;74;p44"/>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4"/>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4"/>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44"/>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78" name="Google Shape;78;p4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a:t>
            </a:fld>
            <a:endParaRPr/>
          </a:p>
        </p:txBody>
      </p:sp>
      <p:cxnSp>
        <p:nvCxnSpPr>
          <p:cNvPr id="81" name="Google Shape;81;p44"/>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82"/>
        <p:cNvGrpSpPr/>
        <p:nvPr/>
      </p:nvGrpSpPr>
      <p:grpSpPr>
        <a:xfrm>
          <a:off x="0" y="0"/>
          <a:ext cx="0" cy="0"/>
          <a:chOff x="0" y="0"/>
          <a:chExt cx="0" cy="0"/>
        </a:xfrm>
      </p:grpSpPr>
      <p:sp>
        <p:nvSpPr>
          <p:cNvPr id="83" name="Google Shape;83;p4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4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7"/>
        <p:cNvGrpSpPr/>
        <p:nvPr/>
      </p:nvGrpSpPr>
      <p:grpSpPr>
        <a:xfrm>
          <a:off x="0" y="0"/>
          <a:ext cx="0" cy="0"/>
          <a:chOff x="0" y="0"/>
          <a:chExt cx="0" cy="0"/>
        </a:xfrm>
      </p:grpSpPr>
      <p:sp>
        <p:nvSpPr>
          <p:cNvPr id="88" name="Google Shape;88;p4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46"/>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4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ítulo vertical y texto" type="vertTitleAndTx">
  <p:cSld name="VERTICAL_TITLE_AND_VERTICAL_TEXT">
    <p:spTree>
      <p:nvGrpSpPr>
        <p:cNvPr id="1" name="Shape 93"/>
        <p:cNvGrpSpPr/>
        <p:nvPr/>
      </p:nvGrpSpPr>
      <p:grpSpPr>
        <a:xfrm>
          <a:off x="0" y="0"/>
          <a:ext cx="0" cy="0"/>
          <a:chOff x="0" y="0"/>
          <a:chExt cx="0" cy="0"/>
        </a:xfrm>
      </p:grpSpPr>
      <p:sp>
        <p:nvSpPr>
          <p:cNvPr id="94" name="Google Shape;94;p47"/>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7"/>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7"/>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7"/>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4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3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6"/>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3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a:t>
            </a:fld>
            <a:endParaRPr/>
          </a:p>
        </p:txBody>
      </p:sp>
      <p:cxnSp>
        <p:nvCxnSpPr>
          <p:cNvPr id="17" name="Google Shape;17;p36"/>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5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facebook.com/photo.php?pid=31375891&amp;id=6290518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sewst29@pitt.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Google Shape;105;p1"/>
          <p:cNvSpPr/>
          <p:nvPr/>
        </p:nvSpPr>
        <p:spPr>
          <a:xfrm>
            <a:off x="0" y="2013530"/>
            <a:ext cx="12192000" cy="1480009"/>
          </a:xfrm>
          <a:prstGeom prst="rect">
            <a:avLst/>
          </a:prstGeom>
          <a:solidFill>
            <a:srgbClr val="000000">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1"/>
          <p:cNvSpPr/>
          <p:nvPr/>
        </p:nvSpPr>
        <p:spPr>
          <a:xfrm>
            <a:off x="1187116" y="1001598"/>
            <a:ext cx="9930063" cy="485480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Title 1">
            <a:extLst>
              <a:ext uri="{FF2B5EF4-FFF2-40B4-BE49-F238E27FC236}">
                <a16:creationId xmlns:a16="http://schemas.microsoft.com/office/drawing/2014/main" id="{235FC34B-DEFA-4F5E-850C-739E57350671}"/>
              </a:ext>
            </a:extLst>
          </p:cNvPr>
          <p:cNvSpPr>
            <a:spLocks noGrp="1"/>
          </p:cNvSpPr>
          <p:nvPr>
            <p:ph type="ctrTitle"/>
          </p:nvPr>
        </p:nvSpPr>
        <p:spPr>
          <a:xfrm>
            <a:off x="1524000" y="3195420"/>
            <a:ext cx="9144000" cy="1479550"/>
          </a:xfrm>
        </p:spPr>
        <p:txBody>
          <a:bodyPr>
            <a:normAutofit fontScale="90000"/>
          </a:bodyPr>
          <a:lstStyle/>
          <a:p>
            <a:pPr algn="ctr"/>
            <a:r>
              <a:rPr lang="en-US" dirty="0">
                <a:solidFill>
                  <a:schemeClr val="bg1"/>
                </a:solidFill>
              </a:rPr>
              <a:t>VIH Program for Women in Global Leadership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4FC11-3867-462E-B3F5-A80A4DD0C91A}"/>
              </a:ext>
            </a:extLst>
          </p:cNvPr>
          <p:cNvSpPr>
            <a:spLocks noGrp="1"/>
          </p:cNvSpPr>
          <p:nvPr>
            <p:ph type="title"/>
          </p:nvPr>
        </p:nvSpPr>
        <p:spPr/>
        <p:txBody>
          <a:bodyPr/>
          <a:lstStyle/>
          <a:p>
            <a:r>
              <a:rPr lang="en-US" dirty="0"/>
              <a:t>Applicant Profile</a:t>
            </a:r>
          </a:p>
        </p:txBody>
      </p:sp>
      <p:sp>
        <p:nvSpPr>
          <p:cNvPr id="3" name="Text Placeholder 2">
            <a:extLst>
              <a:ext uri="{FF2B5EF4-FFF2-40B4-BE49-F238E27FC236}">
                <a16:creationId xmlns:a16="http://schemas.microsoft.com/office/drawing/2014/main" id="{6B7932EE-5C8F-4F03-89AF-2ED159DCC9EE}"/>
              </a:ext>
            </a:extLst>
          </p:cNvPr>
          <p:cNvSpPr>
            <a:spLocks noGrp="1"/>
          </p:cNvSpPr>
          <p:nvPr>
            <p:ph type="body" idx="1"/>
          </p:nvPr>
        </p:nvSpPr>
        <p:spPr>
          <a:xfrm>
            <a:off x="1097280" y="2202688"/>
            <a:ext cx="4707636" cy="3898054"/>
          </a:xfrm>
        </p:spPr>
        <p:txBody>
          <a:bodyPr>
            <a:noAutofit/>
          </a:bodyPr>
          <a:lstStyle/>
          <a:p>
            <a:pPr>
              <a:buFont typeface="Arial" panose="020B0604020202020204" pitchFamily="34" charset="0"/>
              <a:buChar char="•"/>
            </a:pPr>
            <a:r>
              <a:rPr lang="en-US" sz="2800" dirty="0">
                <a:latin typeface="Calibri" panose="020F0502020204030204" pitchFamily="34" charset="0"/>
                <a:cs typeface="Calibri" panose="020F0502020204030204" pitchFamily="34" charset="0"/>
              </a:rPr>
              <a:t>No previous international experience</a:t>
            </a:r>
          </a:p>
          <a:p>
            <a:pPr>
              <a:buFont typeface="Arial" panose="020B0604020202020204" pitchFamily="34" charset="0"/>
              <a:buChar char="•"/>
            </a:pPr>
            <a:r>
              <a:rPr lang="en-US" sz="2800" dirty="0">
                <a:latin typeface="Calibri" panose="020F0502020204030204" pitchFamily="34" charset="0"/>
                <a:cs typeface="Calibri" panose="020F0502020204030204" pitchFamily="34" charset="0"/>
              </a:rPr>
              <a:t>Sophomore or Junior</a:t>
            </a:r>
          </a:p>
          <a:p>
            <a:pPr>
              <a:buFont typeface="Arial" panose="020B0604020202020204" pitchFamily="34" charset="0"/>
              <a:buChar char="•"/>
            </a:pPr>
            <a:r>
              <a:rPr lang="en-US" sz="2800" dirty="0">
                <a:latin typeface="Calibri" panose="020F0502020204030204" pitchFamily="34" charset="0"/>
                <a:cs typeface="Calibri" panose="020F0502020204030204" pitchFamily="34" charset="0"/>
              </a:rPr>
              <a:t>U.S. Citizen</a:t>
            </a:r>
          </a:p>
          <a:p>
            <a:pPr>
              <a:buFont typeface="Arial" panose="020B0604020202020204" pitchFamily="34" charset="0"/>
              <a:buChar char="•"/>
            </a:pPr>
            <a:r>
              <a:rPr lang="en-US" sz="2800" dirty="0">
                <a:latin typeface="Calibri" panose="020F0502020204030204" pitchFamily="34" charset="0"/>
                <a:cs typeface="Calibri" panose="020F0502020204030204" pitchFamily="34" charset="0"/>
              </a:rPr>
              <a:t>Emphasis on increasing diversity</a:t>
            </a:r>
          </a:p>
        </p:txBody>
      </p:sp>
      <p:pic>
        <p:nvPicPr>
          <p:cNvPr id="7" name="Picture 6">
            <a:extLst>
              <a:ext uri="{FF2B5EF4-FFF2-40B4-BE49-F238E27FC236}">
                <a16:creationId xmlns:a16="http://schemas.microsoft.com/office/drawing/2014/main" id="{412448BC-6998-4CFF-A5CA-65491AFDEB5D}"/>
              </a:ext>
            </a:extLst>
          </p:cNvPr>
          <p:cNvPicPr>
            <a:picLocks noChangeAspect="1"/>
          </p:cNvPicPr>
          <p:nvPr/>
        </p:nvPicPr>
        <p:blipFill>
          <a:blip r:embed="rId2"/>
          <a:stretch>
            <a:fillRect/>
          </a:stretch>
        </p:blipFill>
        <p:spPr>
          <a:xfrm>
            <a:off x="5804916" y="2365365"/>
            <a:ext cx="5704332" cy="3109404"/>
          </a:xfrm>
          <a:prstGeom prst="rect">
            <a:avLst/>
          </a:prstGeom>
        </p:spPr>
      </p:pic>
    </p:spTree>
    <p:extLst>
      <p:ext uri="{BB962C8B-B14F-4D97-AF65-F5344CB8AC3E}">
        <p14:creationId xmlns:p14="http://schemas.microsoft.com/office/powerpoint/2010/main" val="3214807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846" y="529390"/>
            <a:ext cx="6417355" cy="1143000"/>
          </a:xfrm>
        </p:spPr>
        <p:txBody>
          <a:bodyPr>
            <a:normAutofit/>
          </a:bodyPr>
          <a:lstStyle/>
          <a:p>
            <a:pPr algn="l"/>
            <a:r>
              <a:rPr lang="en-US" dirty="0">
                <a:solidFill>
                  <a:schemeClr val="tx1">
                    <a:lumMod val="75000"/>
                    <a:lumOff val="25000"/>
                  </a:schemeClr>
                </a:solidFill>
                <a:latin typeface="Calibri" panose="020F0502020204030204" pitchFamily="34" charset="0"/>
                <a:cs typeface="Calibri" panose="020F0502020204030204" pitchFamily="34" charset="0"/>
              </a:rPr>
              <a:t>Regional Breakdown</a:t>
            </a:r>
            <a:endParaRPr lang="en-US"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aphicFrame>
        <p:nvGraphicFramePr>
          <p:cNvPr id="12" name="Content Placeholder 5"/>
          <p:cNvGraphicFramePr>
            <a:graphicFrameLocks/>
          </p:cNvGraphicFramePr>
          <p:nvPr>
            <p:extLst>
              <p:ext uri="{D42A27DB-BD31-4B8C-83A1-F6EECF244321}">
                <p14:modId xmlns:p14="http://schemas.microsoft.com/office/powerpoint/2010/main" val="2008148366"/>
              </p:ext>
            </p:extLst>
          </p:nvPr>
        </p:nvGraphicFramePr>
        <p:xfrm>
          <a:off x="1651960" y="1411707"/>
          <a:ext cx="8763000" cy="5037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2822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719" y="404160"/>
            <a:ext cx="6417355" cy="1143000"/>
          </a:xfrm>
        </p:spPr>
        <p:txBody>
          <a:bodyPr>
            <a:normAutofit/>
          </a:bodyPr>
          <a:lstStyle/>
          <a:p>
            <a:pPr algn="l"/>
            <a:r>
              <a:rPr lang="en-US" dirty="0">
                <a:solidFill>
                  <a:schemeClr val="tx1">
                    <a:lumMod val="75000"/>
                    <a:lumOff val="25000"/>
                  </a:schemeClr>
                </a:solidFill>
                <a:latin typeface="Calibri" panose="020F0502020204030204" pitchFamily="34" charset="0"/>
                <a:cs typeface="Calibri" panose="020F0502020204030204" pitchFamily="34" charset="0"/>
              </a:rPr>
              <a:t>International Experience</a:t>
            </a:r>
            <a:endParaRPr lang="en-US"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3" name="TextBox 6"/>
          <p:cNvSpPr txBox="1">
            <a:spLocks noChangeArrowheads="1"/>
          </p:cNvSpPr>
          <p:nvPr/>
        </p:nvSpPr>
        <p:spPr bwMode="auto">
          <a:xfrm>
            <a:off x="184484" y="5041667"/>
            <a:ext cx="11823031" cy="1015663"/>
          </a:xfrm>
          <a:prstGeom prst="rect">
            <a:avLst/>
          </a:prstGeom>
          <a:noFill/>
          <a:ln w="9525">
            <a:noFill/>
            <a:miter lim="800000"/>
            <a:headEnd/>
            <a:tailEnd/>
          </a:ln>
        </p:spPr>
        <p:txBody>
          <a:bodyPr wrap="square">
            <a:spAutoFit/>
          </a:bodyPr>
          <a:lstStyle/>
          <a:p>
            <a:pPr algn="ctr">
              <a:defRPr/>
            </a:pPr>
            <a:endParaRPr lang="en-US" sz="2000" dirty="0">
              <a:solidFill>
                <a:schemeClr val="tx1">
                  <a:lumMod val="95000"/>
                </a:schemeClr>
              </a:solidFill>
              <a:latin typeface="Calibri" panose="020F0502020204030204" pitchFamily="34" charset="0"/>
              <a:cs typeface="Calibri" panose="020F0502020204030204" pitchFamily="34" charset="0"/>
            </a:endParaRPr>
          </a:p>
          <a:p>
            <a:pPr algn="ctr">
              <a:defRPr/>
            </a:pPr>
            <a:r>
              <a:rPr lang="en-US" sz="2000" dirty="0">
                <a:solidFill>
                  <a:schemeClr val="tx1">
                    <a:lumMod val="95000"/>
                  </a:schemeClr>
                </a:solidFill>
                <a:latin typeface="Calibri" panose="020F0502020204030204" pitchFamily="34" charset="0"/>
                <a:cs typeface="Calibri" panose="020F0502020204030204" pitchFamily="34" charset="0"/>
              </a:rPr>
              <a:t>“The thoughts and feelings associated with cultural immersion can be difficult to sort out without being prepared to understand these experiences… the VIH Program took me one step closer to figuring it out.” </a:t>
            </a:r>
          </a:p>
        </p:txBody>
      </p:sp>
      <p:sp>
        <p:nvSpPr>
          <p:cNvPr id="14" name="Rectangle 13"/>
          <p:cNvSpPr/>
          <p:nvPr/>
        </p:nvSpPr>
        <p:spPr>
          <a:xfrm>
            <a:off x="1849783" y="2768147"/>
            <a:ext cx="3578225" cy="1569660"/>
          </a:xfrm>
          <a:prstGeom prst="rect">
            <a:avLst/>
          </a:prstGeom>
        </p:spPr>
        <p:txBody>
          <a:bodyPr wrap="square">
            <a:spAutoFit/>
          </a:bodyPr>
          <a:lstStyle/>
          <a:p>
            <a:pPr algn="ctr">
              <a:defRPr/>
            </a:pPr>
            <a:r>
              <a:rPr lang="en-US" sz="3200" dirty="0" err="1">
                <a:solidFill>
                  <a:schemeClr val="tx1">
                    <a:lumMod val="75000"/>
                    <a:lumOff val="25000"/>
                  </a:schemeClr>
                </a:solidFill>
                <a:latin typeface="Calibri" panose="020F0502020204030204" pitchFamily="34" charset="0"/>
                <a:cs typeface="Calibri" panose="020F0502020204030204" pitchFamily="34" charset="0"/>
              </a:rPr>
              <a:t>Ruweidah</a:t>
            </a:r>
            <a:r>
              <a:rPr lang="en-US" sz="3200" dirty="0">
                <a:solidFill>
                  <a:schemeClr val="tx1">
                    <a:lumMod val="75000"/>
                    <a:lumOff val="25000"/>
                  </a:schemeClr>
                </a:solidFill>
                <a:latin typeface="Calibri" panose="020F0502020204030204" pitchFamily="34" charset="0"/>
                <a:cs typeface="Calibri" panose="020F0502020204030204" pitchFamily="34" charset="0"/>
              </a:rPr>
              <a:t> </a:t>
            </a:r>
          </a:p>
          <a:p>
            <a:pPr algn="ctr">
              <a:defRPr/>
            </a:pPr>
            <a:r>
              <a:rPr lang="en-US" sz="3200" dirty="0">
                <a:solidFill>
                  <a:schemeClr val="tx1">
                    <a:lumMod val="75000"/>
                    <a:lumOff val="25000"/>
                  </a:schemeClr>
                </a:solidFill>
                <a:latin typeface="Calibri" panose="020F0502020204030204" pitchFamily="34" charset="0"/>
                <a:cs typeface="Calibri" panose="020F0502020204030204" pitchFamily="34" charset="0"/>
              </a:rPr>
              <a:t>&amp; </a:t>
            </a:r>
          </a:p>
          <a:p>
            <a:pPr algn="ctr">
              <a:defRPr/>
            </a:pPr>
            <a:r>
              <a:rPr lang="en-US" sz="3200" dirty="0">
                <a:solidFill>
                  <a:schemeClr val="tx1">
                    <a:lumMod val="75000"/>
                    <a:lumOff val="25000"/>
                  </a:schemeClr>
                </a:solidFill>
                <a:latin typeface="Calibri" panose="020F0502020204030204" pitchFamily="34" charset="0"/>
                <a:cs typeface="Calibri" panose="020F0502020204030204" pitchFamily="34" charset="0"/>
              </a:rPr>
              <a:t>Jenn</a:t>
            </a:r>
          </a:p>
        </p:txBody>
      </p:sp>
      <p:pic>
        <p:nvPicPr>
          <p:cNvPr id="15" name="Picture 2" descr="http://photos-c.ak.fbcdn.net/photos-ak-sf2p/v308/35/122/62905187/n62905187_31375890_6403.jpg">
            <a:hlinkClick r:id="rId2"/>
          </p:cNvPr>
          <p:cNvPicPr>
            <a:picLocks noChangeAspect="1" noChangeArrowheads="1"/>
          </p:cNvPicPr>
          <p:nvPr/>
        </p:nvPicPr>
        <p:blipFill>
          <a:blip r:embed="rId3" cstate="print"/>
          <a:srcRect/>
          <a:stretch>
            <a:fillRect/>
          </a:stretch>
        </p:blipFill>
        <p:spPr bwMode="auto">
          <a:xfrm>
            <a:off x="5898918" y="2080754"/>
            <a:ext cx="4000004" cy="2944447"/>
          </a:xfrm>
          <a:prstGeom prst="rect">
            <a:avLst/>
          </a:prstGeom>
          <a:noFill/>
          <a:ln>
            <a:solidFill>
              <a:schemeClr val="tx1">
                <a:lumMod val="65000"/>
                <a:lumOff val="35000"/>
              </a:schemeClr>
            </a:solidFill>
          </a:ln>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612779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436" y="533401"/>
            <a:ext cx="6417355" cy="1143000"/>
          </a:xfrm>
        </p:spPr>
        <p:txBody>
          <a:bodyPr>
            <a:normAutofit/>
          </a:bodyPr>
          <a:lstStyle/>
          <a:p>
            <a:pPr algn="l"/>
            <a:r>
              <a:rPr lang="en-US" dirty="0">
                <a:solidFill>
                  <a:schemeClr val="tx1">
                    <a:lumMod val="75000"/>
                    <a:lumOff val="25000"/>
                  </a:schemeClr>
                </a:solidFill>
                <a:latin typeface="Calibri" panose="020F0502020204030204" pitchFamily="34" charset="0"/>
                <a:cs typeface="Calibri" panose="020F0502020204030204" pitchFamily="34" charset="0"/>
              </a:rPr>
              <a:t>Contact Information</a:t>
            </a:r>
            <a:endParaRPr lang="en-US"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3" name="Content Placeholder 2"/>
          <p:cNvSpPr>
            <a:spLocks noGrp="1"/>
          </p:cNvSpPr>
          <p:nvPr>
            <p:ph idx="1"/>
          </p:nvPr>
        </p:nvSpPr>
        <p:spPr>
          <a:xfrm>
            <a:off x="4648200" y="2591762"/>
            <a:ext cx="7543800" cy="3501189"/>
          </a:xfrm>
        </p:spPr>
        <p:txBody>
          <a:bodyPr>
            <a:normAutofit/>
          </a:bodyPr>
          <a:lstStyle/>
          <a:p>
            <a:pPr marL="114300" indent="0">
              <a:buClr>
                <a:srgbClr val="66FFCC"/>
              </a:buClr>
              <a:buNone/>
            </a:pPr>
            <a:r>
              <a:rPr lang="en-US" sz="3300" dirty="0">
                <a:latin typeface="Calibri" panose="020F0502020204030204" pitchFamily="34" charset="0"/>
                <a:cs typeface="Calibri" panose="020F0502020204030204" pitchFamily="34" charset="0"/>
              </a:rPr>
              <a:t>Dr. Sarah Wagner, VIH Director</a:t>
            </a:r>
          </a:p>
          <a:p>
            <a:pPr marL="114300" indent="0">
              <a:buClr>
                <a:srgbClr val="66FFCC"/>
              </a:buClr>
              <a:buNone/>
            </a:pPr>
            <a:r>
              <a:rPr lang="en-US" sz="3200" dirty="0">
                <a:solidFill>
                  <a:srgbClr val="00FFCC"/>
                </a:solidFill>
                <a:latin typeface="Calibri" panose="020F0502020204030204" pitchFamily="34" charset="0"/>
                <a:cs typeface="Calibri" panose="020F0502020204030204" pitchFamily="34" charset="0"/>
                <a:hlinkClick r:id="rId2"/>
              </a:rPr>
              <a:t>sewst29@pitt.edu</a:t>
            </a:r>
            <a:endParaRPr lang="en-US" sz="3600" dirty="0">
              <a:solidFill>
                <a:srgbClr val="00FFCC"/>
              </a:solidFill>
              <a:latin typeface="Calibri" panose="020F0502020204030204" pitchFamily="34" charset="0"/>
              <a:cs typeface="Calibri" panose="020F0502020204030204" pitchFamily="34" charset="0"/>
            </a:endParaRPr>
          </a:p>
          <a:p>
            <a:pPr marL="114300" indent="0">
              <a:buClr>
                <a:srgbClr val="66FFCC"/>
              </a:buClr>
              <a:buNone/>
            </a:pPr>
            <a:endParaRPr lang="en-US" sz="3600" dirty="0">
              <a:solidFill>
                <a:srgbClr val="00FFCC"/>
              </a:solidFill>
              <a:latin typeface="Calibri" panose="020F0502020204030204" pitchFamily="34" charset="0"/>
              <a:cs typeface="Calibri" panose="020F0502020204030204" pitchFamily="34" charset="0"/>
            </a:endParaRPr>
          </a:p>
          <a:p>
            <a:pPr marL="114300" indent="0">
              <a:buClr>
                <a:srgbClr val="66FFCC"/>
              </a:buClr>
              <a:buNone/>
            </a:pPr>
            <a:r>
              <a:rPr lang="en-US" sz="3600" dirty="0">
                <a:solidFill>
                  <a:schemeClr val="tx1">
                    <a:lumMod val="75000"/>
                    <a:lumOff val="25000"/>
                  </a:schemeClr>
                </a:solidFill>
                <a:latin typeface="Calibri" panose="020F0502020204030204" pitchFamily="34" charset="0"/>
                <a:cs typeface="Calibri" panose="020F0502020204030204" pitchFamily="34" charset="0"/>
              </a:rPr>
              <a:t>viraheinz.pitt.edu	</a:t>
            </a:r>
            <a:r>
              <a:rPr lang="en-US" sz="3600" dirty="0">
                <a:solidFill>
                  <a:schemeClr val="tx1">
                    <a:lumMod val="95000"/>
                  </a:schemeClr>
                </a:solidFill>
                <a:latin typeface="Calibri" panose="020F0502020204030204" pitchFamily="34" charset="0"/>
                <a:cs typeface="Calibri" panose="020F0502020204030204" pitchFamily="34" charset="0"/>
              </a:rPr>
              <a:t>				</a:t>
            </a:r>
            <a:endParaRPr lang="en-US" sz="3300" dirty="0">
              <a:solidFill>
                <a:schemeClr val="tx1">
                  <a:lumMod val="95000"/>
                </a:schemeClr>
              </a:solidFill>
              <a:latin typeface="Calibri" panose="020F0502020204030204" pitchFamily="34" charset="0"/>
              <a:cs typeface="Calibri" panose="020F0502020204030204" pitchFamily="34" charset="0"/>
            </a:endParaRPr>
          </a:p>
          <a:p>
            <a:pPr>
              <a:buFontTx/>
              <a:buNone/>
            </a:pPr>
            <a:endParaRPr lang="en-US" sz="2500" dirty="0">
              <a:latin typeface="Calibri" panose="020F0502020204030204" pitchFamily="34" charset="0"/>
              <a:cs typeface="Calibri" panose="020F0502020204030204" pitchFamily="34" charset="0"/>
            </a:endParaRPr>
          </a:p>
          <a:p>
            <a:pPr>
              <a:buFontTx/>
              <a:buNone/>
            </a:pPr>
            <a:endParaRPr lang="en-US" sz="2500" dirty="0">
              <a:latin typeface="Calibri" panose="020F0502020204030204" pitchFamily="34" charset="0"/>
              <a:cs typeface="Calibri" panose="020F0502020204030204" pitchFamily="34" charset="0"/>
            </a:endParaRPr>
          </a:p>
          <a:p>
            <a:pPr>
              <a:buFontTx/>
              <a:buNone/>
            </a:pPr>
            <a:endParaRPr lang="en-US" sz="25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4A0AA0A-5883-4888-AD15-2A5442EB55FD}"/>
              </a:ext>
            </a:extLst>
          </p:cNvPr>
          <p:cNvPicPr>
            <a:picLocks noChangeAspect="1"/>
          </p:cNvPicPr>
          <p:nvPr/>
        </p:nvPicPr>
        <p:blipFill rotWithShape="1">
          <a:blip r:embed="rId3"/>
          <a:srcRect l="4408" t="2496"/>
          <a:stretch/>
        </p:blipFill>
        <p:spPr>
          <a:xfrm>
            <a:off x="1584960" y="2591762"/>
            <a:ext cx="3063240" cy="2738633"/>
          </a:xfrm>
          <a:prstGeom prst="rect">
            <a:avLst/>
          </a:prstGeom>
        </p:spPr>
      </p:pic>
    </p:spTree>
    <p:extLst>
      <p:ext uri="{BB962C8B-B14F-4D97-AF65-F5344CB8AC3E}">
        <p14:creationId xmlns:p14="http://schemas.microsoft.com/office/powerpoint/2010/main" val="4189796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4FC11-3867-462E-B3F5-A80A4DD0C91A}"/>
              </a:ext>
            </a:extLst>
          </p:cNvPr>
          <p:cNvSpPr>
            <a:spLocks noGrp="1"/>
          </p:cNvSpPr>
          <p:nvPr>
            <p:ph type="title"/>
          </p:nvPr>
        </p:nvSpPr>
        <p:spPr/>
        <p:txBody>
          <a:bodyPr/>
          <a:lstStyle/>
          <a:p>
            <a:r>
              <a:rPr lang="en-US" dirty="0"/>
              <a:t>A Role Model for Women</a:t>
            </a:r>
          </a:p>
        </p:txBody>
      </p:sp>
      <p:pic>
        <p:nvPicPr>
          <p:cNvPr id="4" name="Picture 3" descr="E:\VIH Backup Files\Vira Photos\11-2-1923 Vira-SanFranciscoBay on SSHarvard.jpg">
            <a:extLst>
              <a:ext uri="{FF2B5EF4-FFF2-40B4-BE49-F238E27FC236}">
                <a16:creationId xmlns:a16="http://schemas.microsoft.com/office/drawing/2014/main" id="{64666D8F-FD47-45DC-ACDD-7DE2DB6B0061}"/>
              </a:ext>
            </a:extLst>
          </p:cNvPr>
          <p:cNvPicPr>
            <a:picLocks noChangeAspect="1" noChangeArrowheads="1"/>
          </p:cNvPicPr>
          <p:nvPr/>
        </p:nvPicPr>
        <p:blipFill>
          <a:blip r:embed="rId2" cstate="print"/>
          <a:srcRect/>
          <a:stretch>
            <a:fillRect/>
          </a:stretch>
        </p:blipFill>
        <p:spPr>
          <a:xfrm>
            <a:off x="2169550" y="1970504"/>
            <a:ext cx="3348336" cy="3545297"/>
          </a:xfrm>
          <a:prstGeom prst="rect">
            <a:avLst/>
          </a:prstGeom>
          <a:ln>
            <a:noFill/>
          </a:ln>
          <a:effectLst>
            <a:softEdge rad="112500"/>
          </a:effectLst>
        </p:spPr>
      </p:pic>
      <p:pic>
        <p:nvPicPr>
          <p:cNvPr id="5" name="Picture 4" descr="http://www.viraheinz.pitt.edu/images/vira/vira_travel.jpg">
            <a:extLst>
              <a:ext uri="{FF2B5EF4-FFF2-40B4-BE49-F238E27FC236}">
                <a16:creationId xmlns:a16="http://schemas.microsoft.com/office/drawing/2014/main" id="{D1C7CBFC-A6B8-4C15-A805-1252354B4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35330">
            <a:off x="5911867" y="2135882"/>
            <a:ext cx="3515426" cy="32028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E212D86-B546-4DAA-8543-114466F11ABE}"/>
              </a:ext>
            </a:extLst>
          </p:cNvPr>
          <p:cNvSpPr/>
          <p:nvPr/>
        </p:nvSpPr>
        <p:spPr>
          <a:xfrm>
            <a:off x="2882643" y="5748946"/>
            <a:ext cx="6487673" cy="461665"/>
          </a:xfrm>
          <a:prstGeom prst="rect">
            <a:avLst/>
          </a:prstGeom>
        </p:spPr>
        <p:txBody>
          <a:bodyPr wrap="none">
            <a:spAutoFit/>
          </a:bodyPr>
          <a:lstStyle/>
          <a:p>
            <a:r>
              <a:rPr lang="en-US" sz="2400" b="1" i="1" dirty="0">
                <a:solidFill>
                  <a:schemeClr val="tx1">
                    <a:lumMod val="95000"/>
                  </a:schemeClr>
                </a:solidFill>
                <a:latin typeface="Garamond" pitchFamily="18" charset="0"/>
              </a:rPr>
              <a:t> The Transformational Impact of Foreign Travel</a:t>
            </a:r>
            <a:endParaRPr lang="en-US" sz="2400" dirty="0"/>
          </a:p>
        </p:txBody>
      </p:sp>
    </p:spTree>
    <p:extLst>
      <p:ext uri="{BB962C8B-B14F-4D97-AF65-F5344CB8AC3E}">
        <p14:creationId xmlns:p14="http://schemas.microsoft.com/office/powerpoint/2010/main" val="1430014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C0FF-5592-46F1-9DC6-D30D88C4F10B}"/>
              </a:ext>
            </a:extLst>
          </p:cNvPr>
          <p:cNvSpPr>
            <a:spLocks noGrp="1"/>
          </p:cNvSpPr>
          <p:nvPr>
            <p:ph type="title"/>
          </p:nvPr>
        </p:nvSpPr>
        <p:spPr/>
        <p:txBody>
          <a:bodyPr/>
          <a:lstStyle/>
          <a:p>
            <a:r>
              <a:rPr lang="en-US" dirty="0"/>
              <a:t>Participating Institutions</a:t>
            </a:r>
          </a:p>
        </p:txBody>
      </p:sp>
      <p:sp>
        <p:nvSpPr>
          <p:cNvPr id="5" name="Rectangle 4">
            <a:extLst>
              <a:ext uri="{FF2B5EF4-FFF2-40B4-BE49-F238E27FC236}">
                <a16:creationId xmlns:a16="http://schemas.microsoft.com/office/drawing/2014/main" id="{B1A1967F-F85A-427C-9BD6-85C9FD4F9160}"/>
              </a:ext>
            </a:extLst>
          </p:cNvPr>
          <p:cNvSpPr/>
          <p:nvPr/>
        </p:nvSpPr>
        <p:spPr>
          <a:xfrm>
            <a:off x="1363579" y="2340604"/>
            <a:ext cx="6096000" cy="3260636"/>
          </a:xfrm>
          <a:prstGeom prst="rect">
            <a:avLst/>
          </a:prstGeom>
        </p:spPr>
        <p:txBody>
          <a:bodyPr>
            <a:spAutoFit/>
          </a:bodyPr>
          <a:lstStyle/>
          <a:p>
            <a:pPr marL="742950" indent="-742950" eaLnBrk="1" hangingPunct="1">
              <a:lnSpc>
                <a:spcPct val="80000"/>
              </a:lnSpc>
              <a:buClr>
                <a:schemeClr val="accent3">
                  <a:lumMod val="75000"/>
                </a:schemeClr>
              </a:buClr>
              <a:buSzTx/>
              <a:buFontTx/>
              <a:buChar char="•"/>
              <a:defRPr/>
            </a:pPr>
            <a:r>
              <a:rPr lang="en-US" sz="3200" dirty="0">
                <a:ln w="0"/>
                <a:latin typeface="Calibri" panose="020F0502020204030204" pitchFamily="34" charset="0"/>
                <a:cs typeface="Calibri" panose="020F0502020204030204" pitchFamily="34" charset="0"/>
              </a:rPr>
              <a:t>Waynesburg</a:t>
            </a:r>
          </a:p>
          <a:p>
            <a:pPr marL="742950" indent="-742950" eaLnBrk="1" hangingPunct="1">
              <a:lnSpc>
                <a:spcPct val="80000"/>
              </a:lnSpc>
              <a:buClr>
                <a:schemeClr val="accent3">
                  <a:lumMod val="75000"/>
                </a:schemeClr>
              </a:buClr>
              <a:buSzTx/>
              <a:buFontTx/>
              <a:buChar char="•"/>
              <a:defRPr/>
            </a:pPr>
            <a:r>
              <a:rPr lang="en-US" sz="3200" dirty="0">
                <a:ln w="0"/>
                <a:latin typeface="Calibri" panose="020F0502020204030204" pitchFamily="34" charset="0"/>
                <a:cs typeface="Calibri" panose="020F0502020204030204" pitchFamily="34" charset="0"/>
              </a:rPr>
              <a:t>Lincoln</a:t>
            </a:r>
          </a:p>
          <a:p>
            <a:pPr marL="742950" indent="-742950" eaLnBrk="1" hangingPunct="1">
              <a:lnSpc>
                <a:spcPct val="80000"/>
              </a:lnSpc>
              <a:buClr>
                <a:schemeClr val="accent3">
                  <a:lumMod val="75000"/>
                </a:schemeClr>
              </a:buClr>
              <a:buSzTx/>
              <a:buFontTx/>
              <a:buChar char="•"/>
              <a:defRPr/>
            </a:pPr>
            <a:r>
              <a:rPr lang="en-US" sz="3200" dirty="0">
                <a:ln w="0"/>
                <a:latin typeface="Calibri" panose="020F0502020204030204" pitchFamily="34" charset="0"/>
                <a:cs typeface="Calibri" panose="020F0502020204030204" pitchFamily="34" charset="0"/>
              </a:rPr>
              <a:t>Robert Morris</a:t>
            </a:r>
          </a:p>
          <a:p>
            <a:pPr marL="742950" indent="-742950" eaLnBrk="1" hangingPunct="1">
              <a:lnSpc>
                <a:spcPct val="80000"/>
              </a:lnSpc>
              <a:buClr>
                <a:schemeClr val="accent3">
                  <a:lumMod val="75000"/>
                </a:schemeClr>
              </a:buClr>
              <a:buSzTx/>
              <a:buFontTx/>
              <a:buChar char="•"/>
              <a:defRPr/>
            </a:pPr>
            <a:r>
              <a:rPr lang="en-US" sz="3200" dirty="0">
                <a:ln w="0"/>
                <a:latin typeface="Calibri" panose="020F0502020204030204" pitchFamily="34" charset="0"/>
                <a:cs typeface="Calibri" panose="020F0502020204030204" pitchFamily="34" charset="0"/>
              </a:rPr>
              <a:t>Thiel</a:t>
            </a:r>
          </a:p>
          <a:p>
            <a:pPr marL="742950" indent="-742950" eaLnBrk="1" hangingPunct="1">
              <a:lnSpc>
                <a:spcPct val="80000"/>
              </a:lnSpc>
              <a:buClr>
                <a:schemeClr val="accent3">
                  <a:lumMod val="75000"/>
                </a:schemeClr>
              </a:buClr>
              <a:buSzTx/>
              <a:buFontTx/>
              <a:buChar char="•"/>
              <a:defRPr/>
            </a:pPr>
            <a:r>
              <a:rPr lang="en-US" sz="3200" dirty="0">
                <a:ln w="0"/>
                <a:latin typeface="Calibri" panose="020F0502020204030204" pitchFamily="34" charset="0"/>
                <a:cs typeface="Calibri" panose="020F0502020204030204" pitchFamily="34" charset="0"/>
              </a:rPr>
              <a:t>Temple</a:t>
            </a:r>
          </a:p>
          <a:p>
            <a:pPr marL="742950" indent="-742950" eaLnBrk="1" hangingPunct="1">
              <a:lnSpc>
                <a:spcPct val="80000"/>
              </a:lnSpc>
              <a:buClr>
                <a:schemeClr val="accent3">
                  <a:lumMod val="75000"/>
                </a:schemeClr>
              </a:buClr>
              <a:buSzTx/>
              <a:buFontTx/>
              <a:buChar char="•"/>
              <a:defRPr/>
            </a:pPr>
            <a:r>
              <a:rPr lang="en-US" sz="3200" dirty="0">
                <a:ln w="0"/>
                <a:latin typeface="Calibri" panose="020F0502020204030204" pitchFamily="34" charset="0"/>
                <a:cs typeface="Calibri" panose="020F0502020204030204" pitchFamily="34" charset="0"/>
              </a:rPr>
              <a:t>Arcadia</a:t>
            </a:r>
          </a:p>
          <a:p>
            <a:pPr marL="742950" indent="-742950" eaLnBrk="1" hangingPunct="1">
              <a:lnSpc>
                <a:spcPct val="80000"/>
              </a:lnSpc>
              <a:buClr>
                <a:schemeClr val="accent3">
                  <a:lumMod val="75000"/>
                </a:schemeClr>
              </a:buClr>
              <a:buSzTx/>
              <a:buFontTx/>
              <a:buChar char="•"/>
              <a:defRPr/>
            </a:pPr>
            <a:r>
              <a:rPr lang="en-US" sz="3200" dirty="0">
                <a:ln w="0"/>
                <a:latin typeface="Calibri" panose="020F0502020204030204" pitchFamily="34" charset="0"/>
                <a:cs typeface="Calibri" panose="020F0502020204030204" pitchFamily="34" charset="0"/>
              </a:rPr>
              <a:t>Chatham</a:t>
            </a:r>
          </a:p>
          <a:p>
            <a:pPr marL="742950" indent="-742950" eaLnBrk="1" hangingPunct="1">
              <a:lnSpc>
                <a:spcPct val="80000"/>
              </a:lnSpc>
              <a:buClr>
                <a:schemeClr val="accent3">
                  <a:lumMod val="75000"/>
                </a:schemeClr>
              </a:buClr>
              <a:buSzTx/>
              <a:buFontTx/>
              <a:buChar char="•"/>
              <a:defRPr/>
            </a:pPr>
            <a:r>
              <a:rPr lang="en-US" sz="3200" dirty="0" err="1">
                <a:ln w="0"/>
                <a:latin typeface="Calibri" panose="020F0502020204030204" pitchFamily="34" charset="0"/>
                <a:cs typeface="Calibri" panose="020F0502020204030204" pitchFamily="34" charset="0"/>
              </a:rPr>
              <a:t>Carlow</a:t>
            </a:r>
            <a:endParaRPr lang="en-US" sz="3200" dirty="0">
              <a:ln w="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4CF7F925-4FCC-4946-BC98-6E1838BDAA46}"/>
              </a:ext>
            </a:extLst>
          </p:cNvPr>
          <p:cNvSpPr/>
          <p:nvPr/>
        </p:nvSpPr>
        <p:spPr>
          <a:xfrm>
            <a:off x="6126480" y="2340604"/>
            <a:ext cx="6096000" cy="3667671"/>
          </a:xfrm>
          <a:prstGeom prst="rect">
            <a:avLst/>
          </a:prstGeom>
        </p:spPr>
        <p:txBody>
          <a:bodyPr>
            <a:spAutoFit/>
          </a:bodyPr>
          <a:lstStyle/>
          <a:p>
            <a:pPr marL="342900">
              <a:buClr>
                <a:schemeClr val="accent3">
                  <a:lumMod val="75000"/>
                </a:schemeClr>
              </a:buClr>
              <a:buSzTx/>
              <a:buFont typeface="Arial" panose="020B0604020202020204" pitchFamily="34" charset="0"/>
              <a:buChar char="•"/>
              <a:defRPr/>
            </a:pPr>
            <a:r>
              <a:rPr lang="en-US" sz="3200" dirty="0">
                <a:ln w="0"/>
                <a:latin typeface="Calibri" panose="020F0502020204030204" pitchFamily="34" charset="0"/>
                <a:cs typeface="Calibri" panose="020F0502020204030204" pitchFamily="34" charset="0"/>
              </a:rPr>
              <a:t>Duquesne</a:t>
            </a:r>
          </a:p>
          <a:p>
            <a:pPr marL="342900">
              <a:buClr>
                <a:schemeClr val="accent3">
                  <a:lumMod val="75000"/>
                </a:schemeClr>
              </a:buClr>
              <a:buSzTx/>
              <a:buFont typeface="Arial" panose="020B0604020202020204" pitchFamily="34" charset="0"/>
              <a:buChar char="•"/>
              <a:defRPr/>
            </a:pPr>
            <a:r>
              <a:rPr lang="en-US" sz="3200" dirty="0">
                <a:ln w="0"/>
                <a:latin typeface="Calibri" panose="020F0502020204030204" pitchFamily="34" charset="0"/>
                <a:cs typeface="Calibri" panose="020F0502020204030204" pitchFamily="34" charset="0"/>
              </a:rPr>
              <a:t>Pitt-Oakland</a:t>
            </a:r>
          </a:p>
          <a:p>
            <a:pPr marL="342900">
              <a:buClr>
                <a:schemeClr val="accent3">
                  <a:lumMod val="75000"/>
                </a:schemeClr>
              </a:buClr>
              <a:buSzTx/>
              <a:buFont typeface="Arial" panose="020B0604020202020204" pitchFamily="34" charset="0"/>
              <a:buChar char="•"/>
              <a:defRPr/>
            </a:pPr>
            <a:r>
              <a:rPr lang="en-US" sz="3200" dirty="0">
                <a:ln w="0"/>
                <a:latin typeface="Calibri" panose="020F0502020204030204" pitchFamily="34" charset="0"/>
                <a:cs typeface="Calibri" panose="020F0502020204030204" pitchFamily="34" charset="0"/>
              </a:rPr>
              <a:t>Pitt-Bradford</a:t>
            </a:r>
          </a:p>
          <a:p>
            <a:pPr marL="342900">
              <a:buClr>
                <a:schemeClr val="accent3">
                  <a:lumMod val="75000"/>
                </a:schemeClr>
              </a:buClr>
              <a:buSzTx/>
              <a:buFont typeface="Arial" panose="020B0604020202020204" pitchFamily="34" charset="0"/>
              <a:buChar char="•"/>
              <a:defRPr/>
            </a:pPr>
            <a:r>
              <a:rPr lang="en-US" sz="3200" dirty="0">
                <a:ln w="0"/>
                <a:latin typeface="Calibri" panose="020F0502020204030204" pitchFamily="34" charset="0"/>
                <a:cs typeface="Calibri" panose="020F0502020204030204" pitchFamily="34" charset="0"/>
              </a:rPr>
              <a:t>Pitt-Greensburg</a:t>
            </a:r>
          </a:p>
          <a:p>
            <a:pPr marL="342900">
              <a:buClr>
                <a:schemeClr val="accent3">
                  <a:lumMod val="75000"/>
                </a:schemeClr>
              </a:buClr>
              <a:buSzTx/>
              <a:buFont typeface="Arial" panose="020B0604020202020204" pitchFamily="34" charset="0"/>
              <a:buChar char="•"/>
              <a:defRPr/>
            </a:pPr>
            <a:r>
              <a:rPr lang="en-US" sz="3200" dirty="0">
                <a:ln w="0"/>
                <a:latin typeface="Calibri" panose="020F0502020204030204" pitchFamily="34" charset="0"/>
                <a:cs typeface="Calibri" panose="020F0502020204030204" pitchFamily="34" charset="0"/>
              </a:rPr>
              <a:t>Pitt-Johnstown</a:t>
            </a:r>
          </a:p>
          <a:p>
            <a:pPr marL="342900">
              <a:buClr>
                <a:schemeClr val="accent3">
                  <a:lumMod val="75000"/>
                </a:schemeClr>
              </a:buClr>
              <a:buSzTx/>
              <a:buFont typeface="Arial" panose="020B0604020202020204" pitchFamily="34" charset="0"/>
              <a:buChar char="•"/>
              <a:defRPr/>
            </a:pPr>
            <a:r>
              <a:rPr lang="en-US" sz="3200" dirty="0">
                <a:ln w="0"/>
                <a:latin typeface="Calibri" panose="020F0502020204030204" pitchFamily="34" charset="0"/>
                <a:cs typeface="Calibri" panose="020F0502020204030204" pitchFamily="34" charset="0"/>
              </a:rPr>
              <a:t>Washington &amp; Jefferson</a:t>
            </a:r>
          </a:p>
          <a:p>
            <a:pPr marL="285750" indent="-285750">
              <a:spcBef>
                <a:spcPts val="1000"/>
              </a:spcBef>
              <a:spcAft>
                <a:spcPts val="1000"/>
              </a:spcAft>
              <a:buClr>
                <a:schemeClr val="accent3">
                  <a:lumMod val="75000"/>
                </a:schemeClr>
              </a:buClr>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116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C0FF-5592-46F1-9DC6-D30D88C4F10B}"/>
              </a:ext>
            </a:extLst>
          </p:cNvPr>
          <p:cNvSpPr>
            <a:spLocks noGrp="1"/>
          </p:cNvSpPr>
          <p:nvPr>
            <p:ph type="title"/>
          </p:nvPr>
        </p:nvSpPr>
        <p:spPr/>
        <p:txBody>
          <a:bodyPr/>
          <a:lstStyle/>
          <a:p>
            <a:r>
              <a:rPr lang="en-US" dirty="0"/>
              <a:t>Mission:</a:t>
            </a:r>
          </a:p>
        </p:txBody>
      </p:sp>
      <p:sp>
        <p:nvSpPr>
          <p:cNvPr id="5" name="TextBox 4">
            <a:extLst>
              <a:ext uri="{FF2B5EF4-FFF2-40B4-BE49-F238E27FC236}">
                <a16:creationId xmlns:a16="http://schemas.microsoft.com/office/drawing/2014/main" id="{C975F3C3-4C8B-4534-A61D-B46BE5B87BE9}"/>
              </a:ext>
            </a:extLst>
          </p:cNvPr>
          <p:cNvSpPr txBox="1"/>
          <p:nvPr/>
        </p:nvSpPr>
        <p:spPr>
          <a:xfrm>
            <a:off x="1398871" y="3160295"/>
            <a:ext cx="9394257" cy="1290866"/>
          </a:xfrm>
          <a:prstGeom prst="rect">
            <a:avLst/>
          </a:prstGeom>
          <a:noFill/>
        </p:spPr>
        <p:txBody>
          <a:bodyPr wrap="square" rtlCol="0">
            <a:spAutoFit/>
          </a:bodyPr>
          <a:lstStyle/>
          <a:p>
            <a:pPr marL="0" indent="0" algn="ctr">
              <a:lnSpc>
                <a:spcPct val="80000"/>
              </a:lnSpc>
              <a:buClr>
                <a:srgbClr val="99CCFF"/>
              </a:buClr>
              <a:buSzTx/>
              <a:buNone/>
              <a:defRPr/>
            </a:pPr>
            <a:r>
              <a:rPr lang="en-US" sz="3200" b="1" dirty="0">
                <a:solidFill>
                  <a:schemeClr val="accent3">
                    <a:lumMod val="75000"/>
                  </a:schemeClr>
                </a:solidFill>
                <a:latin typeface="Calibri" panose="020F0502020204030204" pitchFamily="34" charset="0"/>
                <a:ea typeface="Adobe Fangsong Std R"/>
                <a:cs typeface="Calibri" panose="020F0502020204030204" pitchFamily="34" charset="0"/>
              </a:rPr>
              <a:t>To develop global citizens and encourage a passion for life-long learning and civic engagement</a:t>
            </a:r>
          </a:p>
          <a:p>
            <a:pPr marL="0" indent="0" eaLnBrk="1" hangingPunct="1">
              <a:lnSpc>
                <a:spcPct val="80000"/>
              </a:lnSpc>
              <a:buClr>
                <a:srgbClr val="99CCFF"/>
              </a:buClr>
              <a:buSzTx/>
              <a:buNone/>
              <a:defRPr/>
            </a:pPr>
            <a:endParaRPr lang="en-US" sz="3200" b="1" dirty="0">
              <a:ln w="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3110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4FC11-3867-462E-B3F5-A80A4DD0C91A}"/>
              </a:ext>
            </a:extLst>
          </p:cNvPr>
          <p:cNvSpPr>
            <a:spLocks noGrp="1"/>
          </p:cNvSpPr>
          <p:nvPr>
            <p:ph type="title"/>
          </p:nvPr>
        </p:nvSpPr>
        <p:spPr/>
        <p:txBody>
          <a:bodyPr/>
          <a:lstStyle/>
          <a:p>
            <a:r>
              <a:rPr lang="en-US" dirty="0"/>
              <a:t>Pre-Departure Retreat</a:t>
            </a:r>
          </a:p>
        </p:txBody>
      </p:sp>
      <p:sp>
        <p:nvSpPr>
          <p:cNvPr id="3" name="Text Placeholder 2">
            <a:extLst>
              <a:ext uri="{FF2B5EF4-FFF2-40B4-BE49-F238E27FC236}">
                <a16:creationId xmlns:a16="http://schemas.microsoft.com/office/drawing/2014/main" id="{6B7932EE-5C8F-4F03-89AF-2ED159DCC9EE}"/>
              </a:ext>
            </a:extLst>
          </p:cNvPr>
          <p:cNvSpPr>
            <a:spLocks noGrp="1"/>
          </p:cNvSpPr>
          <p:nvPr>
            <p:ph type="body" idx="1"/>
          </p:nvPr>
        </p:nvSpPr>
        <p:spPr>
          <a:xfrm>
            <a:off x="1097280" y="1971040"/>
            <a:ext cx="10058400" cy="3898054"/>
          </a:xfrm>
        </p:spPr>
        <p:txBody>
          <a:bodyPr>
            <a:noAutofit/>
          </a:bodyPr>
          <a:lstStyle/>
          <a:p>
            <a:pPr>
              <a:buFont typeface="Arial" panose="020B0604020202020204" pitchFamily="34" charset="0"/>
              <a:buChar char="•"/>
            </a:pPr>
            <a:r>
              <a:rPr lang="en-US" sz="3600" dirty="0">
                <a:latin typeface="Calibri" panose="020F0502020204030204" pitchFamily="34" charset="0"/>
                <a:cs typeface="Calibri" panose="020F0502020204030204" pitchFamily="34" charset="0"/>
              </a:rPr>
              <a:t>Cultural Simulations</a:t>
            </a:r>
          </a:p>
          <a:p>
            <a:pPr>
              <a:buFont typeface="Arial" panose="020B0604020202020204" pitchFamily="34" charset="0"/>
              <a:buChar char="•"/>
            </a:pPr>
            <a:r>
              <a:rPr lang="en-US" sz="3600" dirty="0">
                <a:latin typeface="Calibri" panose="020F0502020204030204" pitchFamily="34" charset="0"/>
                <a:cs typeface="Calibri" panose="020F0502020204030204" pitchFamily="34" charset="0"/>
              </a:rPr>
              <a:t>Cultural Activities</a:t>
            </a:r>
          </a:p>
          <a:p>
            <a:pPr>
              <a:buFont typeface="Arial" panose="020B0604020202020204" pitchFamily="34" charset="0"/>
              <a:buChar char="•"/>
            </a:pPr>
            <a:r>
              <a:rPr lang="en-US" sz="3600" dirty="0">
                <a:latin typeface="Calibri" panose="020F0502020204030204" pitchFamily="34" charset="0"/>
                <a:cs typeface="Calibri" panose="020F0502020204030204" pitchFamily="34" charset="0"/>
              </a:rPr>
              <a:t>Roundtable Discussions</a:t>
            </a:r>
          </a:p>
        </p:txBody>
      </p:sp>
      <p:pic>
        <p:nvPicPr>
          <p:cNvPr id="5" name="Picture 4">
            <a:extLst>
              <a:ext uri="{FF2B5EF4-FFF2-40B4-BE49-F238E27FC236}">
                <a16:creationId xmlns:a16="http://schemas.microsoft.com/office/drawing/2014/main" id="{52E70318-761C-4D7E-8496-604BD58EC7EF}"/>
              </a:ext>
            </a:extLst>
          </p:cNvPr>
          <p:cNvPicPr>
            <a:picLocks noChangeAspect="1"/>
          </p:cNvPicPr>
          <p:nvPr/>
        </p:nvPicPr>
        <p:blipFill>
          <a:blip r:embed="rId2"/>
          <a:stretch>
            <a:fillRect/>
          </a:stretch>
        </p:blipFill>
        <p:spPr>
          <a:xfrm>
            <a:off x="6248400" y="2223855"/>
            <a:ext cx="5096791" cy="3392424"/>
          </a:xfrm>
          <a:prstGeom prst="rect">
            <a:avLst/>
          </a:prstGeom>
        </p:spPr>
      </p:pic>
    </p:spTree>
    <p:extLst>
      <p:ext uri="{BB962C8B-B14F-4D97-AF65-F5344CB8AC3E}">
        <p14:creationId xmlns:p14="http://schemas.microsoft.com/office/powerpoint/2010/main" val="4103948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4FC11-3867-462E-B3F5-A80A4DD0C91A}"/>
              </a:ext>
            </a:extLst>
          </p:cNvPr>
          <p:cNvSpPr>
            <a:spLocks noGrp="1"/>
          </p:cNvSpPr>
          <p:nvPr>
            <p:ph type="title"/>
          </p:nvPr>
        </p:nvSpPr>
        <p:spPr/>
        <p:txBody>
          <a:bodyPr/>
          <a:lstStyle/>
          <a:p>
            <a:r>
              <a:rPr lang="en-US" dirty="0"/>
              <a:t>International Experience and Experience Report</a:t>
            </a:r>
          </a:p>
        </p:txBody>
      </p:sp>
      <p:sp>
        <p:nvSpPr>
          <p:cNvPr id="3" name="Text Placeholder 2">
            <a:extLst>
              <a:ext uri="{FF2B5EF4-FFF2-40B4-BE49-F238E27FC236}">
                <a16:creationId xmlns:a16="http://schemas.microsoft.com/office/drawing/2014/main" id="{6B7932EE-5C8F-4F03-89AF-2ED159DCC9EE}"/>
              </a:ext>
            </a:extLst>
          </p:cNvPr>
          <p:cNvSpPr>
            <a:spLocks noGrp="1"/>
          </p:cNvSpPr>
          <p:nvPr>
            <p:ph type="body" idx="1"/>
          </p:nvPr>
        </p:nvSpPr>
        <p:spPr>
          <a:xfrm>
            <a:off x="1097280" y="1971040"/>
            <a:ext cx="4547616" cy="3898054"/>
          </a:xfrm>
        </p:spPr>
        <p:txBody>
          <a:bodyPr>
            <a:noAutofit/>
          </a:bodyPr>
          <a:lstStyle/>
          <a:p>
            <a:pPr>
              <a:buFont typeface="Arial" panose="020B0604020202020204" pitchFamily="34" charset="0"/>
              <a:buChar char="•"/>
            </a:pPr>
            <a:r>
              <a:rPr lang="en-US" sz="3200" dirty="0">
                <a:latin typeface="Calibri" panose="020F0502020204030204" pitchFamily="34" charset="0"/>
                <a:cs typeface="Calibri" panose="020F0502020204030204" pitchFamily="34" charset="0"/>
              </a:rPr>
              <a:t>Short Answer Questions</a:t>
            </a:r>
          </a:p>
          <a:p>
            <a:pPr>
              <a:buFont typeface="Arial" panose="020B0604020202020204" pitchFamily="34" charset="0"/>
              <a:buChar char="•"/>
            </a:pPr>
            <a:r>
              <a:rPr lang="en-US" sz="3200" dirty="0">
                <a:latin typeface="Calibri" panose="020F0502020204030204" pitchFamily="34" charset="0"/>
                <a:cs typeface="Calibri" panose="020F0502020204030204" pitchFamily="34" charset="0"/>
              </a:rPr>
              <a:t>Budget</a:t>
            </a:r>
          </a:p>
          <a:p>
            <a:pPr>
              <a:buFont typeface="Arial" panose="020B0604020202020204" pitchFamily="34" charset="0"/>
              <a:buChar char="•"/>
            </a:pPr>
            <a:r>
              <a:rPr lang="en-US" sz="3200" dirty="0">
                <a:latin typeface="Calibri" panose="020F0502020204030204" pitchFamily="34" charset="0"/>
                <a:cs typeface="Calibri" panose="020F0502020204030204" pitchFamily="34" charset="0"/>
              </a:rPr>
              <a:t>Photos</a:t>
            </a:r>
          </a:p>
        </p:txBody>
      </p:sp>
      <p:pic>
        <p:nvPicPr>
          <p:cNvPr id="4" name="Picture 3" descr="2010TaraMatthewsPittOaklandPhoto5#.JPG">
            <a:extLst>
              <a:ext uri="{FF2B5EF4-FFF2-40B4-BE49-F238E27FC236}">
                <a16:creationId xmlns:a16="http://schemas.microsoft.com/office/drawing/2014/main" id="{5F5D8397-D864-417F-BAAA-1489B892F62B}"/>
              </a:ext>
            </a:extLst>
          </p:cNvPr>
          <p:cNvPicPr/>
          <p:nvPr/>
        </p:nvPicPr>
        <p:blipFill rotWithShape="1">
          <a:blip r:embed="rId2" cstate="print"/>
          <a:srcRect t="14473"/>
          <a:stretch/>
        </p:blipFill>
        <p:spPr>
          <a:xfrm>
            <a:off x="8817410" y="472945"/>
            <a:ext cx="2912578" cy="3261878"/>
          </a:xfrm>
          <a:prstGeom prst="rect">
            <a:avLst/>
          </a:prstGeom>
          <a:ln w="31750">
            <a:noFill/>
          </a:ln>
        </p:spPr>
      </p:pic>
      <p:pic>
        <p:nvPicPr>
          <p:cNvPr id="5" name="Picture 4">
            <a:extLst>
              <a:ext uri="{FF2B5EF4-FFF2-40B4-BE49-F238E27FC236}">
                <a16:creationId xmlns:a16="http://schemas.microsoft.com/office/drawing/2014/main" id="{2E0E4C16-38B2-49A8-9B4E-FCF1496EEAF0}"/>
              </a:ext>
            </a:extLst>
          </p:cNvPr>
          <p:cNvPicPr>
            <a:picLocks noChangeAspect="1"/>
          </p:cNvPicPr>
          <p:nvPr/>
        </p:nvPicPr>
        <p:blipFill rotWithShape="1">
          <a:blip r:embed="rId3">
            <a:extLst>
              <a:ext uri="{28A0092B-C50C-407E-A947-70E740481C1C}">
                <a14:useLocalDpi xmlns:a14="http://schemas.microsoft.com/office/drawing/2010/main" val="0"/>
              </a:ext>
            </a:extLst>
          </a:blip>
          <a:srcRect t="12295" r="7643"/>
          <a:stretch/>
        </p:blipFill>
        <p:spPr>
          <a:xfrm>
            <a:off x="8011975" y="3429000"/>
            <a:ext cx="3955115" cy="2820934"/>
          </a:xfrm>
          <a:prstGeom prst="rect">
            <a:avLst/>
          </a:prstGeom>
          <a:ln w="28575">
            <a:noFill/>
          </a:ln>
        </p:spPr>
      </p:pic>
      <p:pic>
        <p:nvPicPr>
          <p:cNvPr id="6" name="Picture 5">
            <a:extLst>
              <a:ext uri="{FF2B5EF4-FFF2-40B4-BE49-F238E27FC236}">
                <a16:creationId xmlns:a16="http://schemas.microsoft.com/office/drawing/2014/main" id="{27B2778F-D5BB-4258-85AE-37A305FD48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64" t="4081" r="15646" b="-873"/>
          <a:stretch/>
        </p:blipFill>
        <p:spPr>
          <a:xfrm>
            <a:off x="5611495" y="2153607"/>
            <a:ext cx="2541069" cy="3715487"/>
          </a:xfrm>
          <a:prstGeom prst="rect">
            <a:avLst/>
          </a:prstGeom>
          <a:ln w="34925">
            <a:noFill/>
          </a:ln>
        </p:spPr>
      </p:pic>
    </p:spTree>
    <p:extLst>
      <p:ext uri="{BB962C8B-B14F-4D97-AF65-F5344CB8AC3E}">
        <p14:creationId xmlns:p14="http://schemas.microsoft.com/office/powerpoint/2010/main" val="110564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C0FF-5592-46F1-9DC6-D30D88C4F10B}"/>
              </a:ext>
            </a:extLst>
          </p:cNvPr>
          <p:cNvSpPr>
            <a:spLocks noGrp="1"/>
          </p:cNvSpPr>
          <p:nvPr>
            <p:ph type="title"/>
          </p:nvPr>
        </p:nvSpPr>
        <p:spPr/>
        <p:txBody>
          <a:bodyPr/>
          <a:lstStyle/>
          <a:p>
            <a:r>
              <a:rPr lang="en-US" dirty="0"/>
              <a:t>Leadership Development Retreat</a:t>
            </a:r>
          </a:p>
        </p:txBody>
      </p:sp>
      <p:sp>
        <p:nvSpPr>
          <p:cNvPr id="5" name="TextBox 4">
            <a:extLst>
              <a:ext uri="{FF2B5EF4-FFF2-40B4-BE49-F238E27FC236}">
                <a16:creationId xmlns:a16="http://schemas.microsoft.com/office/drawing/2014/main" id="{C975F3C3-4C8B-4534-A61D-B46BE5B87BE9}"/>
              </a:ext>
            </a:extLst>
          </p:cNvPr>
          <p:cNvSpPr txBox="1"/>
          <p:nvPr/>
        </p:nvSpPr>
        <p:spPr>
          <a:xfrm>
            <a:off x="1209575" y="1998654"/>
            <a:ext cx="4794985"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tx1">
                    <a:lumMod val="75000"/>
                    <a:lumOff val="25000"/>
                  </a:schemeClr>
                </a:solidFill>
                <a:latin typeface="Calibri" panose="020F0502020204030204" pitchFamily="34" charset="0"/>
                <a:cs typeface="Calibri" panose="020F0502020204030204" pitchFamily="34" charset="0"/>
              </a:rPr>
              <a:t>Developmental Experiences</a:t>
            </a:r>
          </a:p>
          <a:p>
            <a:pPr marL="285750" indent="-285750">
              <a:buFont typeface="Arial" panose="020B0604020202020204" pitchFamily="34" charset="0"/>
              <a:buChar char="•"/>
            </a:pPr>
            <a:r>
              <a:rPr lang="en-US" sz="3200" dirty="0">
                <a:solidFill>
                  <a:schemeClr val="tx1">
                    <a:lumMod val="75000"/>
                    <a:lumOff val="25000"/>
                  </a:schemeClr>
                </a:solidFill>
                <a:latin typeface="Calibri" panose="020F0502020204030204" pitchFamily="34" charset="0"/>
                <a:cs typeface="Calibri" panose="020F0502020204030204" pitchFamily="34" charset="0"/>
              </a:rPr>
              <a:t>Intersection of Gender and Leadership</a:t>
            </a:r>
          </a:p>
          <a:p>
            <a:pPr marL="285750" indent="-285750">
              <a:buFont typeface="Arial" panose="020B0604020202020204" pitchFamily="34" charset="0"/>
              <a:buChar char="•"/>
            </a:pPr>
            <a:r>
              <a:rPr lang="en-US" sz="3200" dirty="0">
                <a:solidFill>
                  <a:schemeClr val="tx1">
                    <a:lumMod val="75000"/>
                    <a:lumOff val="25000"/>
                  </a:schemeClr>
                </a:solidFill>
                <a:latin typeface="Calibri" panose="020F0502020204030204" pitchFamily="34" charset="0"/>
                <a:cs typeface="Calibri" panose="020F0502020204030204" pitchFamily="34" charset="0"/>
              </a:rPr>
              <a:t>Brainstorm CEE</a:t>
            </a:r>
          </a:p>
        </p:txBody>
      </p:sp>
      <p:pic>
        <p:nvPicPr>
          <p:cNvPr id="4" name="Picture 3">
            <a:extLst>
              <a:ext uri="{FF2B5EF4-FFF2-40B4-BE49-F238E27FC236}">
                <a16:creationId xmlns:a16="http://schemas.microsoft.com/office/drawing/2014/main" id="{B6DC0704-8782-4E77-B258-227AE1178B41}"/>
              </a:ext>
            </a:extLst>
          </p:cNvPr>
          <p:cNvPicPr>
            <a:picLocks noChangeAspect="1"/>
          </p:cNvPicPr>
          <p:nvPr/>
        </p:nvPicPr>
        <p:blipFill>
          <a:blip r:embed="rId2"/>
          <a:stretch>
            <a:fillRect/>
          </a:stretch>
        </p:blipFill>
        <p:spPr>
          <a:xfrm>
            <a:off x="6004560" y="1998655"/>
            <a:ext cx="5452609" cy="3895344"/>
          </a:xfrm>
          <a:prstGeom prst="rect">
            <a:avLst/>
          </a:prstGeom>
        </p:spPr>
      </p:pic>
    </p:spTree>
    <p:extLst>
      <p:ext uri="{BB962C8B-B14F-4D97-AF65-F5344CB8AC3E}">
        <p14:creationId xmlns:p14="http://schemas.microsoft.com/office/powerpoint/2010/main" val="4002842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4FC11-3867-462E-B3F5-A80A4DD0C91A}"/>
              </a:ext>
            </a:extLst>
          </p:cNvPr>
          <p:cNvSpPr>
            <a:spLocks noGrp="1"/>
          </p:cNvSpPr>
          <p:nvPr>
            <p:ph type="title"/>
          </p:nvPr>
        </p:nvSpPr>
        <p:spPr/>
        <p:txBody>
          <a:bodyPr/>
          <a:lstStyle/>
          <a:p>
            <a:r>
              <a:rPr lang="en-US" dirty="0"/>
              <a:t>Community Engagement Experience</a:t>
            </a:r>
          </a:p>
        </p:txBody>
      </p:sp>
      <p:sp>
        <p:nvSpPr>
          <p:cNvPr id="3" name="Text Placeholder 2">
            <a:extLst>
              <a:ext uri="{FF2B5EF4-FFF2-40B4-BE49-F238E27FC236}">
                <a16:creationId xmlns:a16="http://schemas.microsoft.com/office/drawing/2014/main" id="{6B7932EE-5C8F-4F03-89AF-2ED159DCC9EE}"/>
              </a:ext>
            </a:extLst>
          </p:cNvPr>
          <p:cNvSpPr>
            <a:spLocks noGrp="1"/>
          </p:cNvSpPr>
          <p:nvPr>
            <p:ph type="body" idx="1"/>
          </p:nvPr>
        </p:nvSpPr>
        <p:spPr>
          <a:xfrm>
            <a:off x="1097280" y="1971040"/>
            <a:ext cx="10058400" cy="3898054"/>
          </a:xfrm>
        </p:spPr>
        <p:txBody>
          <a:bodyPr>
            <a:noAutofit/>
          </a:bodyPr>
          <a:lstStyle/>
          <a:p>
            <a:pPr>
              <a:buFont typeface="Arial" panose="020B0604020202020204" pitchFamily="34" charset="0"/>
              <a:buChar char="•"/>
            </a:pPr>
            <a:r>
              <a:rPr lang="en-US" sz="3200" dirty="0">
                <a:latin typeface="Calibri" panose="020F0502020204030204" pitchFamily="34" charset="0"/>
                <a:cs typeface="Calibri" panose="020F0502020204030204" pitchFamily="34" charset="0"/>
              </a:rPr>
              <a:t>Think Globally: Act Locally</a:t>
            </a:r>
          </a:p>
          <a:p>
            <a:pPr>
              <a:buFont typeface="Arial" panose="020B0604020202020204" pitchFamily="34" charset="0"/>
              <a:buChar char="•"/>
            </a:pPr>
            <a:r>
              <a:rPr lang="en-US" sz="3200" dirty="0">
                <a:latin typeface="Calibri" panose="020F0502020204030204" pitchFamily="34" charset="0"/>
                <a:cs typeface="Calibri" panose="020F0502020204030204" pitchFamily="34" charset="0"/>
              </a:rPr>
              <a:t>Vision</a:t>
            </a:r>
          </a:p>
          <a:p>
            <a:pPr>
              <a:buFont typeface="Arial" panose="020B0604020202020204" pitchFamily="34" charset="0"/>
              <a:buChar char="•"/>
            </a:pPr>
            <a:r>
              <a:rPr lang="en-US" sz="3200" dirty="0">
                <a:latin typeface="Calibri" panose="020F0502020204030204" pitchFamily="34" charset="0"/>
                <a:cs typeface="Calibri" panose="020F0502020204030204" pitchFamily="34" charset="0"/>
              </a:rPr>
              <a:t>Teamwork</a:t>
            </a:r>
          </a:p>
          <a:p>
            <a:pPr>
              <a:buFont typeface="Arial" panose="020B0604020202020204" pitchFamily="34" charset="0"/>
              <a:buChar char="•"/>
            </a:pPr>
            <a:r>
              <a:rPr lang="en-US" sz="3200" dirty="0">
                <a:latin typeface="Calibri" panose="020F0502020204030204" pitchFamily="34" charset="0"/>
                <a:cs typeface="Calibri" panose="020F0502020204030204" pitchFamily="34" charset="0"/>
              </a:rPr>
              <a:t>New Initiative</a:t>
            </a:r>
          </a:p>
        </p:txBody>
      </p:sp>
      <p:pic>
        <p:nvPicPr>
          <p:cNvPr id="4" name="Picture 3">
            <a:extLst>
              <a:ext uri="{FF2B5EF4-FFF2-40B4-BE49-F238E27FC236}">
                <a16:creationId xmlns:a16="http://schemas.microsoft.com/office/drawing/2014/main" id="{F03FCEF9-9118-482C-83A7-4AB6BD2C75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833" t="23333" r="29166" b="17778"/>
          <a:stretch/>
        </p:blipFill>
        <p:spPr>
          <a:xfrm>
            <a:off x="6550085" y="2125877"/>
            <a:ext cx="4373947" cy="3863654"/>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21986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4FC11-3867-462E-B3F5-A80A4DD0C91A}"/>
              </a:ext>
            </a:extLst>
          </p:cNvPr>
          <p:cNvSpPr>
            <a:spLocks noGrp="1"/>
          </p:cNvSpPr>
          <p:nvPr>
            <p:ph type="title"/>
          </p:nvPr>
        </p:nvSpPr>
        <p:spPr/>
        <p:txBody>
          <a:bodyPr/>
          <a:lstStyle/>
          <a:p>
            <a:r>
              <a:rPr lang="en-US" dirty="0"/>
              <a:t>Learning Outcomes: Fundamentals of Leadership</a:t>
            </a:r>
          </a:p>
        </p:txBody>
      </p:sp>
      <p:sp>
        <p:nvSpPr>
          <p:cNvPr id="6" name="Rectangle 5">
            <a:extLst>
              <a:ext uri="{FF2B5EF4-FFF2-40B4-BE49-F238E27FC236}">
                <a16:creationId xmlns:a16="http://schemas.microsoft.com/office/drawing/2014/main" id="{83D8BBB1-2BCB-4F9E-B23C-33ED65D62D7F}"/>
              </a:ext>
            </a:extLst>
          </p:cNvPr>
          <p:cNvSpPr/>
          <p:nvPr/>
        </p:nvSpPr>
        <p:spPr>
          <a:xfrm>
            <a:off x="2085211" y="1989263"/>
            <a:ext cx="4572000" cy="3709349"/>
          </a:xfrm>
          <a:prstGeom prst="rect">
            <a:avLst/>
          </a:prstGeom>
        </p:spPr>
        <p:txBody>
          <a:bodyPr>
            <a:spAutoFit/>
          </a:bodyPr>
          <a:lstStyle/>
          <a:p>
            <a:pPr eaLnBrk="1" hangingPunct="1">
              <a:lnSpc>
                <a:spcPct val="150000"/>
              </a:lnSpc>
              <a:buClr>
                <a:schemeClr val="accent3">
                  <a:lumMod val="75000"/>
                </a:schemeClr>
              </a:buClr>
              <a:buSzTx/>
              <a:buFont typeface="Arial" panose="020B0604020202020204" pitchFamily="34" charset="0"/>
              <a:buChar char="•"/>
              <a:defRPr/>
            </a:pPr>
            <a:r>
              <a:rPr lang="en-US" sz="3200" dirty="0">
                <a:ln w="0"/>
                <a:latin typeface="Calibri" panose="020F0502020204030204" pitchFamily="34" charset="0"/>
                <a:cs typeface="Calibri" panose="020F0502020204030204" pitchFamily="34" charset="0"/>
              </a:rPr>
              <a:t> Self-Knowledge</a:t>
            </a:r>
          </a:p>
          <a:p>
            <a:pPr eaLnBrk="1" hangingPunct="1">
              <a:lnSpc>
                <a:spcPct val="150000"/>
              </a:lnSpc>
              <a:buClr>
                <a:schemeClr val="accent3">
                  <a:lumMod val="75000"/>
                </a:schemeClr>
              </a:buClr>
              <a:buSzTx/>
              <a:buFont typeface="Arial" panose="020B0604020202020204" pitchFamily="34" charset="0"/>
              <a:buChar char="•"/>
              <a:defRPr/>
            </a:pPr>
            <a:r>
              <a:rPr lang="en-US" sz="3200" dirty="0">
                <a:ln w="0"/>
                <a:latin typeface="Calibri" panose="020F0502020204030204" pitchFamily="34" charset="0"/>
                <a:cs typeface="Calibri" panose="020F0502020204030204" pitchFamily="34" charset="0"/>
              </a:rPr>
              <a:t> Valuing Others</a:t>
            </a:r>
          </a:p>
          <a:p>
            <a:pPr eaLnBrk="1" hangingPunct="1">
              <a:lnSpc>
                <a:spcPct val="150000"/>
              </a:lnSpc>
              <a:buClr>
                <a:schemeClr val="accent3">
                  <a:lumMod val="75000"/>
                </a:schemeClr>
              </a:buClr>
              <a:buSzTx/>
              <a:buFont typeface="Arial" panose="020B0604020202020204" pitchFamily="34" charset="0"/>
              <a:buChar char="•"/>
              <a:defRPr/>
            </a:pPr>
            <a:r>
              <a:rPr lang="en-US" sz="3200" dirty="0">
                <a:ln w="0"/>
                <a:latin typeface="Calibri" panose="020F0502020204030204" pitchFamily="34" charset="0"/>
                <a:cs typeface="Calibri" panose="020F0502020204030204" pitchFamily="34" charset="0"/>
              </a:rPr>
              <a:t> Integrity</a:t>
            </a:r>
          </a:p>
          <a:p>
            <a:pPr eaLnBrk="1" hangingPunct="1">
              <a:lnSpc>
                <a:spcPct val="150000"/>
              </a:lnSpc>
              <a:buClr>
                <a:schemeClr val="accent3">
                  <a:lumMod val="75000"/>
                </a:schemeClr>
              </a:buClr>
              <a:buSzTx/>
              <a:buFont typeface="Arial" panose="020B0604020202020204" pitchFamily="34" charset="0"/>
              <a:buChar char="•"/>
              <a:defRPr/>
            </a:pPr>
            <a:r>
              <a:rPr lang="en-US" sz="3200" dirty="0">
                <a:ln w="0"/>
                <a:latin typeface="Calibri" panose="020F0502020204030204" pitchFamily="34" charset="0"/>
                <a:cs typeface="Calibri" panose="020F0502020204030204" pitchFamily="34" charset="0"/>
              </a:rPr>
              <a:t> Accountability</a:t>
            </a:r>
          </a:p>
          <a:p>
            <a:pPr eaLnBrk="1" hangingPunct="1">
              <a:lnSpc>
                <a:spcPct val="150000"/>
              </a:lnSpc>
              <a:buClr>
                <a:schemeClr val="accent3">
                  <a:lumMod val="75000"/>
                </a:schemeClr>
              </a:buClr>
              <a:buSzTx/>
              <a:buFont typeface="Arial" panose="020B0604020202020204" pitchFamily="34" charset="0"/>
              <a:buChar char="•"/>
              <a:defRPr/>
            </a:pPr>
            <a:r>
              <a:rPr lang="en-US" sz="3200" dirty="0">
                <a:ln w="0"/>
                <a:latin typeface="Calibri" panose="020F0502020204030204" pitchFamily="34" charset="0"/>
                <a:cs typeface="Calibri" panose="020F0502020204030204" pitchFamily="34" charset="0"/>
              </a:rPr>
              <a:t> Global Perspective</a:t>
            </a:r>
          </a:p>
        </p:txBody>
      </p:sp>
      <p:pic>
        <p:nvPicPr>
          <p:cNvPr id="7" name="Picture 6">
            <a:extLst>
              <a:ext uri="{FF2B5EF4-FFF2-40B4-BE49-F238E27FC236}">
                <a16:creationId xmlns:a16="http://schemas.microsoft.com/office/drawing/2014/main" id="{5BDDB681-C948-4579-A4FA-69698F348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5488" y="4072412"/>
            <a:ext cx="1276043" cy="1276043"/>
          </a:xfrm>
          <a:prstGeom prst="rect">
            <a:avLst/>
          </a:prstGeom>
        </p:spPr>
      </p:pic>
      <p:pic>
        <p:nvPicPr>
          <p:cNvPr id="8" name="Picture 7">
            <a:extLst>
              <a:ext uri="{FF2B5EF4-FFF2-40B4-BE49-F238E27FC236}">
                <a16:creationId xmlns:a16="http://schemas.microsoft.com/office/drawing/2014/main" id="{CBFF87BE-2B42-4A63-ACF2-09E189520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5488" y="2527168"/>
            <a:ext cx="1316771" cy="1316771"/>
          </a:xfrm>
          <a:prstGeom prst="rect">
            <a:avLst/>
          </a:prstGeom>
        </p:spPr>
      </p:pic>
      <p:pic>
        <p:nvPicPr>
          <p:cNvPr id="9" name="Picture 8">
            <a:extLst>
              <a:ext uri="{FF2B5EF4-FFF2-40B4-BE49-F238E27FC236}">
                <a16:creationId xmlns:a16="http://schemas.microsoft.com/office/drawing/2014/main" id="{BE50823A-F2EF-43A3-8206-78B35FC543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2983" y="2527168"/>
            <a:ext cx="1218517" cy="1218517"/>
          </a:xfrm>
          <a:prstGeom prst="rect">
            <a:avLst/>
          </a:prstGeom>
        </p:spPr>
      </p:pic>
      <p:pic>
        <p:nvPicPr>
          <p:cNvPr id="10" name="Picture 9">
            <a:extLst>
              <a:ext uri="{FF2B5EF4-FFF2-40B4-BE49-F238E27FC236}">
                <a16:creationId xmlns:a16="http://schemas.microsoft.com/office/drawing/2014/main" id="{71C0EC8F-3AB8-4D71-844F-6C55EEC92D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0477" y="3227918"/>
            <a:ext cx="1232041" cy="1232041"/>
          </a:xfrm>
          <a:prstGeom prst="rect">
            <a:avLst/>
          </a:prstGeom>
        </p:spPr>
      </p:pic>
      <p:pic>
        <p:nvPicPr>
          <p:cNvPr id="11" name="Picture 10">
            <a:extLst>
              <a:ext uri="{FF2B5EF4-FFF2-40B4-BE49-F238E27FC236}">
                <a16:creationId xmlns:a16="http://schemas.microsoft.com/office/drawing/2014/main" id="{DB8C7870-7634-42BB-AF57-E2EECE0720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5086" y="4072412"/>
            <a:ext cx="1246414" cy="1276043"/>
          </a:xfrm>
          <a:prstGeom prst="rect">
            <a:avLst/>
          </a:prstGeom>
        </p:spPr>
      </p:pic>
    </p:spTree>
    <p:extLst>
      <p:ext uri="{BB962C8B-B14F-4D97-AF65-F5344CB8AC3E}">
        <p14:creationId xmlns:p14="http://schemas.microsoft.com/office/powerpoint/2010/main" val="96472161"/>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5212</TotalTime>
  <Words>206</Words>
  <Application>Microsoft Office PowerPoint</Application>
  <PresentationFormat>Widescreen</PresentationFormat>
  <Paragraphs>68</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Garamond</vt:lpstr>
      <vt:lpstr>Arial</vt:lpstr>
      <vt:lpstr>Retrospección</vt:lpstr>
      <vt:lpstr>VIH Program for Women in Global Leadership</vt:lpstr>
      <vt:lpstr>A Role Model for Women</vt:lpstr>
      <vt:lpstr>Participating Institutions</vt:lpstr>
      <vt:lpstr>Mission:</vt:lpstr>
      <vt:lpstr>Pre-Departure Retreat</vt:lpstr>
      <vt:lpstr>International Experience and Experience Report</vt:lpstr>
      <vt:lpstr>Leadership Development Retreat</vt:lpstr>
      <vt:lpstr>Community Engagement Experience</vt:lpstr>
      <vt:lpstr>Learning Outcomes: Fundamentals of Leadership</vt:lpstr>
      <vt:lpstr>Applicant Profile</vt:lpstr>
      <vt:lpstr>Regional Breakdown</vt:lpstr>
      <vt:lpstr>International Experience</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Intercultural Competence in the Foreign Language Classroom</dc:title>
  <dc:creator>Diana Patricia Gomez Pereira</dc:creator>
  <cp:lastModifiedBy>Laura G</cp:lastModifiedBy>
  <cp:revision>90</cp:revision>
  <dcterms:created xsi:type="dcterms:W3CDTF">2019-03-25T22:11:57Z</dcterms:created>
  <dcterms:modified xsi:type="dcterms:W3CDTF">2020-09-15T19:29:44Z</dcterms:modified>
</cp:coreProperties>
</file>